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notesMasterIdLst>
    <p:notesMasterId r:id="rId54"/>
  </p:notesMasterIdLst>
  <p:sldIdLst>
    <p:sldId id="259" r:id="rId2"/>
    <p:sldId id="262" r:id="rId3"/>
    <p:sldId id="282" r:id="rId4"/>
    <p:sldId id="307" r:id="rId5"/>
    <p:sldId id="301" r:id="rId6"/>
    <p:sldId id="296" r:id="rId7"/>
    <p:sldId id="300" r:id="rId8"/>
    <p:sldId id="303" r:id="rId9"/>
    <p:sldId id="308" r:id="rId10"/>
    <p:sldId id="309" r:id="rId11"/>
    <p:sldId id="304" r:id="rId12"/>
    <p:sldId id="310" r:id="rId13"/>
    <p:sldId id="311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05" r:id="rId22"/>
    <p:sldId id="320" r:id="rId23"/>
    <p:sldId id="327" r:id="rId24"/>
    <p:sldId id="325" r:id="rId25"/>
    <p:sldId id="326" r:id="rId26"/>
    <p:sldId id="321" r:id="rId27"/>
    <p:sldId id="323" r:id="rId28"/>
    <p:sldId id="324" r:id="rId29"/>
    <p:sldId id="306" r:id="rId30"/>
    <p:sldId id="328" r:id="rId31"/>
    <p:sldId id="331" r:id="rId32"/>
    <p:sldId id="330" r:id="rId33"/>
    <p:sldId id="329" r:id="rId34"/>
    <p:sldId id="336" r:id="rId35"/>
    <p:sldId id="333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7" r:id="rId45"/>
    <p:sldId id="348" r:id="rId46"/>
    <p:sldId id="334" r:id="rId47"/>
    <p:sldId id="335" r:id="rId48"/>
    <p:sldId id="345" r:id="rId49"/>
    <p:sldId id="349" r:id="rId50"/>
    <p:sldId id="346" r:id="rId51"/>
    <p:sldId id="294" r:id="rId52"/>
    <p:sldId id="29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63962AA-FADF-49ED-8A29-B11A2F4AA347}">
          <p14:sldIdLst>
            <p14:sldId id="259"/>
            <p14:sldId id="262"/>
            <p14:sldId id="282"/>
            <p14:sldId id="307"/>
            <p14:sldId id="301"/>
            <p14:sldId id="296"/>
            <p14:sldId id="300"/>
            <p14:sldId id="303"/>
            <p14:sldId id="308"/>
            <p14:sldId id="309"/>
            <p14:sldId id="304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05"/>
            <p14:sldId id="320"/>
            <p14:sldId id="327"/>
            <p14:sldId id="325"/>
            <p14:sldId id="326"/>
            <p14:sldId id="321"/>
            <p14:sldId id="323"/>
            <p14:sldId id="324"/>
            <p14:sldId id="306"/>
            <p14:sldId id="328"/>
            <p14:sldId id="331"/>
            <p14:sldId id="330"/>
            <p14:sldId id="329"/>
            <p14:sldId id="336"/>
            <p14:sldId id="333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7"/>
            <p14:sldId id="348"/>
            <p14:sldId id="334"/>
            <p14:sldId id="335"/>
            <p14:sldId id="345"/>
            <p14:sldId id="349"/>
            <p14:sldId id="346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CC6600"/>
    <a:srgbClr val="FF99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73" autoAdjust="0"/>
  </p:normalViewPr>
  <p:slideViewPr>
    <p:cSldViewPr snapToGrid="0">
      <p:cViewPr varScale="1">
        <p:scale>
          <a:sx n="59" d="100"/>
          <a:sy n="59" d="100"/>
        </p:scale>
        <p:origin x="78" y="10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0257D-15B6-44AA-95F7-5CB86220DB2E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9525B-71B2-4A52-868E-ECAB369D9D4B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8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26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4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6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43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77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03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4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51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19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02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5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33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7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34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6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22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94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88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6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0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88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95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1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16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08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06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59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3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37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684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3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30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5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2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0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08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16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417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5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1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14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3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6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5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5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65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1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12/08/2023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0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vof-GBruVmq2ZhjEyifVLhNtbRypOBzc?usp=sharing" TargetMode="External"/><Relationship Id="rId2" Type="http://schemas.openxmlformats.org/officeDocument/2006/relationships/hyperlink" Target="https://github.com/jahrim/dl-projec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dl-project/blob/master/docs/images/narrow-variant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dl-project/blob/master/docs/images/alexnet-variant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dl-project/blob/master/docs/images/wide-variant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ahrim/dl-project/blob/master/docs/images/new-wide-variant.p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tkarshsaxenadn/landscape-recognition-image-dataset-12k-imag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tensorflow.org/tutorials/load_data/tfrecor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859" y="946073"/>
            <a:ext cx="8409414" cy="179144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Landscape Generation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6719A-D5D9-FCF0-E6CA-1D61D0AF555A}"/>
              </a:ext>
            </a:extLst>
          </p:cNvPr>
          <p:cNvSpPr txBox="1"/>
          <p:nvPr/>
        </p:nvSpPr>
        <p:spPr>
          <a:xfrm>
            <a:off x="1876053" y="2836245"/>
            <a:ext cx="7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for the course of Deep Learning 2022-2023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F2B6A-3248-8786-2DF8-C57B210E1244}"/>
              </a:ext>
            </a:extLst>
          </p:cNvPr>
          <p:cNvSpPr txBox="1"/>
          <p:nvPr/>
        </p:nvSpPr>
        <p:spPr>
          <a:xfrm>
            <a:off x="1876053" y="3512312"/>
            <a:ext cx="3588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Jahrim Gabriele Cesario</a:t>
            </a:r>
          </a:p>
          <a:p>
            <a:r>
              <a:rPr lang="en-US" sz="1600" dirty="0"/>
              <a:t>jahrim.cesario2@studio.unibo.it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77DA7-541A-C69D-6D37-3475B1AF73F7}"/>
              </a:ext>
            </a:extLst>
          </p:cNvPr>
          <p:cNvSpPr txBox="1"/>
          <p:nvPr/>
        </p:nvSpPr>
        <p:spPr>
          <a:xfrm>
            <a:off x="1876052" y="5708376"/>
            <a:ext cx="850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Repository: </a:t>
            </a:r>
            <a:r>
              <a:rPr lang="en-US" sz="1400" dirty="0">
                <a:hlinkClick r:id="rId2"/>
              </a:rPr>
              <a:t>https://github.com/jahrim/dl-project</a:t>
            </a:r>
            <a:endParaRPr lang="en-US" sz="1400" dirty="0"/>
          </a:p>
          <a:p>
            <a:r>
              <a:rPr lang="en-US" sz="1400" dirty="0"/>
              <a:t>Colab: </a:t>
            </a:r>
            <a:r>
              <a:rPr lang="en-US" sz="1400" b="0" i="0" u="none" strike="noStrike" dirty="0">
                <a:effectLst/>
                <a:hlinkClick r:id="rId3"/>
              </a:rPr>
              <a:t>https://colab.research.google.com/drive/1vof-GBruVmq2ZhjEyifVLhNtbRypOBzc?usp=sharing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871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nuvola, paesaggio, natura, aria aperta&#10;&#10;Descrizione generata automaticamente">
            <a:extLst>
              <a:ext uri="{FF2B5EF4-FFF2-40B4-BE49-F238E27FC236}">
                <a16:creationId xmlns:a16="http://schemas.microsoft.com/office/drawing/2014/main" id="{19868220-72F0-0FF1-D4E0-3CA3EF56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79" y="3268211"/>
            <a:ext cx="2286005" cy="2496317"/>
          </a:xfrm>
          <a:prstGeom prst="rect">
            <a:avLst/>
          </a:prstGeom>
        </p:spPr>
      </p:pic>
      <p:pic>
        <p:nvPicPr>
          <p:cNvPr id="12" name="Immagine 11" descr="Immagine che contiene natura, aria aperta, paesaggio, acqua&#10;&#10;Descrizione generata automaticamente">
            <a:extLst>
              <a:ext uri="{FF2B5EF4-FFF2-40B4-BE49-F238E27FC236}">
                <a16:creationId xmlns:a16="http://schemas.microsoft.com/office/drawing/2014/main" id="{0CB2DD1A-9345-8720-8268-9DFA666A3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37" y="3268212"/>
            <a:ext cx="2286005" cy="2496317"/>
          </a:xfrm>
          <a:prstGeom prst="rect">
            <a:avLst/>
          </a:prstGeom>
        </p:spPr>
      </p:pic>
      <p:pic>
        <p:nvPicPr>
          <p:cNvPr id="10" name="Immagine 9" descr="Immagine che contiene aria aperta, albero, natura, spiaggia&#10;&#10;Descrizione generata automaticamente">
            <a:extLst>
              <a:ext uri="{FF2B5EF4-FFF2-40B4-BE49-F238E27FC236}">
                <a16:creationId xmlns:a16="http://schemas.microsoft.com/office/drawing/2014/main" id="{E79EF49F-D421-FDE1-2F80-200D4F528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85" y="3268212"/>
            <a:ext cx="2286005" cy="24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High Variance</a:t>
            </a:r>
            <a:r>
              <a:rPr lang="en-US" sz="2000" dirty="0">
                <a:solidFill>
                  <a:srgbClr val="212121"/>
                </a:solidFill>
              </a:rPr>
              <a:t>: each landscape type can be expressed by a large pool of </a:t>
            </a:r>
            <a:r>
              <a:rPr lang="en-US" sz="2000" b="1" dirty="0">
                <a:solidFill>
                  <a:srgbClr val="212121"/>
                </a:solidFill>
              </a:rPr>
              <a:t>shapes</a:t>
            </a:r>
            <a:r>
              <a:rPr lang="en-US" sz="2000" dirty="0">
                <a:solidFill>
                  <a:srgbClr val="212121"/>
                </a:solidFill>
              </a:rPr>
              <a:t>, </a:t>
            </a:r>
            <a:r>
              <a:rPr lang="en-US" sz="2000" b="1" dirty="0">
                <a:solidFill>
                  <a:srgbClr val="212121"/>
                </a:solidFill>
              </a:rPr>
              <a:t>colors</a:t>
            </a:r>
            <a:r>
              <a:rPr lang="en-US" sz="2000" dirty="0">
                <a:solidFill>
                  <a:srgbClr val="212121"/>
                </a:solidFill>
              </a:rPr>
              <a:t> and </a:t>
            </a:r>
            <a:r>
              <a:rPr lang="en-US" sz="2000" b="1" dirty="0">
                <a:solidFill>
                  <a:srgbClr val="212121"/>
                </a:solidFill>
              </a:rPr>
              <a:t>perspectives</a:t>
            </a:r>
            <a:r>
              <a:rPr lang="en-US" sz="2000" dirty="0">
                <a:solidFill>
                  <a:srgbClr val="212121"/>
                </a:solidFill>
              </a:rPr>
              <a:t>. The model will have to learn all these features for each landscape type.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5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Data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1478169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The TFRecords have been </a:t>
            </a:r>
            <a:r>
              <a:rPr lang="en-US" sz="2000" b="1" dirty="0">
                <a:solidFill>
                  <a:srgbClr val="212121"/>
                </a:solidFill>
              </a:rPr>
              <a:t>parsed to extract the images and labels </a:t>
            </a:r>
            <a:r>
              <a:rPr lang="en-US" sz="2000" dirty="0">
                <a:solidFill>
                  <a:srgbClr val="212121"/>
                </a:solidFill>
              </a:rPr>
              <a:t>of the dataset as tensors.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sp>
        <p:nvSpPr>
          <p:cNvPr id="5" name="Doppia parentesi graffa 4">
            <a:extLst>
              <a:ext uri="{FF2B5EF4-FFF2-40B4-BE49-F238E27FC236}">
                <a16:creationId xmlns:a16="http://schemas.microsoft.com/office/drawing/2014/main" id="{49B99DAD-DA6A-9531-E0DE-84193899A53A}"/>
              </a:ext>
            </a:extLst>
          </p:cNvPr>
          <p:cNvSpPr/>
          <p:nvPr/>
        </p:nvSpPr>
        <p:spPr>
          <a:xfrm>
            <a:off x="1914906" y="4033943"/>
            <a:ext cx="2067126" cy="104613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image: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byte[]</a:t>
            </a:r>
          </a:p>
          <a:p>
            <a:r>
              <a:rPr lang="en-US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label: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int64</a:t>
            </a:r>
            <a:endParaRPr lang="it-IT" dirty="0">
              <a:solidFill>
                <a:srgbClr val="0070C0"/>
              </a:solidFill>
              <a:latin typeface="Consolas" panose="020B0609020204030204" pitchFamily="49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46F05DD-ED12-29AE-2EBD-8910E55ED707}"/>
              </a:ext>
            </a:extLst>
          </p:cNvPr>
          <p:cNvGrpSpPr/>
          <p:nvPr/>
        </p:nvGrpSpPr>
        <p:grpSpPr>
          <a:xfrm>
            <a:off x="5037963" y="3205776"/>
            <a:ext cx="4210050" cy="2702466"/>
            <a:chOff x="5647182" y="2747346"/>
            <a:chExt cx="4210050" cy="2702466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895B2B9-A7EB-A7E4-78A0-348A1542140D}"/>
                </a:ext>
              </a:extLst>
            </p:cNvPr>
            <p:cNvGrpSpPr/>
            <p:nvPr/>
          </p:nvGrpSpPr>
          <p:grpSpPr>
            <a:xfrm>
              <a:off x="5890676" y="3105481"/>
              <a:ext cx="2382324" cy="2201737"/>
              <a:chOff x="2334768" y="3908639"/>
              <a:chExt cx="2382324" cy="2201737"/>
            </a:xfrm>
          </p:grpSpPr>
          <p:pic>
            <p:nvPicPr>
              <p:cNvPr id="13" name="Immagine 12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5D665A92-8249-29A7-73CC-8FD8FB69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0F6F2C-1FC5-49BD-2EAB-3407F122AF5F}"/>
                  </a:ext>
                </a:extLst>
              </p:cNvPr>
              <p:cNvSpPr txBox="1"/>
              <p:nvPr/>
            </p:nvSpPr>
            <p:spPr>
              <a:xfrm>
                <a:off x="2334768" y="474149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B1559B-D0CB-B843-877F-C9F120DE0273}"/>
                  </a:ext>
                </a:extLst>
              </p:cNvPr>
              <p:cNvSpPr txBox="1"/>
              <p:nvPr/>
            </p:nvSpPr>
            <p:spPr>
              <a:xfrm>
                <a:off x="3492867" y="580259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</p:grpSp>
        <p:sp>
          <p:nvSpPr>
            <p:cNvPr id="6" name="Doppia parentesi quadra 5">
              <a:extLst>
                <a:ext uri="{FF2B5EF4-FFF2-40B4-BE49-F238E27FC236}">
                  <a16:creationId xmlns:a16="http://schemas.microsoft.com/office/drawing/2014/main" id="{D2556C92-FAEC-19B2-235B-4F7CF6E1D024}"/>
                </a:ext>
              </a:extLst>
            </p:cNvPr>
            <p:cNvSpPr/>
            <p:nvPr/>
          </p:nvSpPr>
          <p:spPr>
            <a:xfrm>
              <a:off x="5647182" y="2747346"/>
              <a:ext cx="4210050" cy="2702466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                ,      0</a:t>
              </a:r>
              <a:endParaRPr lang="it-IT" dirty="0"/>
            </a:p>
          </p:txBody>
        </p:sp>
      </p:grp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D9D4AEC-C72D-6FBE-B445-0FC1B72AB89E}"/>
              </a:ext>
            </a:extLst>
          </p:cNvPr>
          <p:cNvCxnSpPr>
            <a:cxnSpLocks/>
          </p:cNvCxnSpPr>
          <p:nvPr/>
        </p:nvCxnSpPr>
        <p:spPr>
          <a:xfrm>
            <a:off x="4057089" y="4557009"/>
            <a:ext cx="914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41FC54-C2BF-3055-98AA-D3D24C3CEF96}"/>
              </a:ext>
            </a:extLst>
          </p:cNvPr>
          <p:cNvSpPr txBox="1"/>
          <p:nvPr/>
        </p:nvSpPr>
        <p:spPr>
          <a:xfrm>
            <a:off x="2334358" y="359587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TFRecord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27B1E3-CFB5-174E-CC9A-940B5F016C92}"/>
              </a:ext>
            </a:extLst>
          </p:cNvPr>
          <p:cNvSpPr txBox="1"/>
          <p:nvPr/>
        </p:nvSpPr>
        <p:spPr>
          <a:xfrm>
            <a:off x="4141355" y="4270866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parsing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1989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In some experiments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 the landscape types have been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filtered to reduce the variance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in the training set, analyzing the performances of the model in different conditions.</a:t>
            </a: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F25D0970-E9C1-D34B-AADF-1D320C82F0A6}"/>
              </a:ext>
            </a:extLst>
          </p:cNvPr>
          <p:cNvGrpSpPr/>
          <p:nvPr/>
        </p:nvGrpSpPr>
        <p:grpSpPr>
          <a:xfrm>
            <a:off x="1261872" y="3826981"/>
            <a:ext cx="8564880" cy="1345510"/>
            <a:chOff x="1261872" y="3269197"/>
            <a:chExt cx="8564880" cy="1345510"/>
          </a:xfrm>
        </p:grpSpPr>
        <p:pic>
          <p:nvPicPr>
            <p:cNvPr id="25" name="Immagine 24" descr="Immagine che contiene acqua, schermata, panorama, mappa&#10;&#10;Descrizione generata automaticamente">
              <a:extLst>
                <a:ext uri="{FF2B5EF4-FFF2-40B4-BE49-F238E27FC236}">
                  <a16:creationId xmlns:a16="http://schemas.microsoft.com/office/drawing/2014/main" id="{317A3278-8BA9-BB35-504C-CA04ECA4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872" y="3269197"/>
              <a:ext cx="6571874" cy="1345510"/>
            </a:xfrm>
            <a:prstGeom prst="rect">
              <a:avLst/>
            </a:prstGeom>
          </p:spPr>
        </p:pic>
        <p:pic>
          <p:nvPicPr>
            <p:cNvPr id="27" name="Immagine 26" descr="Immagine che contiene testo, natura, acqua, barriera corallina&#10;&#10;Descrizione generata automaticamente">
              <a:extLst>
                <a:ext uri="{FF2B5EF4-FFF2-40B4-BE49-F238E27FC236}">
                  <a16:creationId xmlns:a16="http://schemas.microsoft.com/office/drawing/2014/main" id="{41EEF0DC-D204-3F33-E9C7-1B8FCE86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528" y="3281179"/>
              <a:ext cx="1207224" cy="1318288"/>
            </a:xfrm>
            <a:prstGeom prst="rect">
              <a:avLst/>
            </a:prstGeom>
          </p:spPr>
        </p:pic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E5F8DBC9-BEBA-BF2B-E133-C83DD6DEB558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7833746" y="3940323"/>
              <a:ext cx="785782" cy="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4E5F0CA1-52A1-365C-AE05-664CAF31FC2A}"/>
                </a:ext>
              </a:extLst>
            </p:cNvPr>
            <p:cNvSpPr txBox="1"/>
            <p:nvPr/>
          </p:nvSpPr>
          <p:spPr>
            <a:xfrm>
              <a:off x="7842277" y="3605180"/>
              <a:ext cx="734496" cy="61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/>
                <a:t>only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/>
                <a:t>glaciers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229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Cropping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images have been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cropped to make sure that they all had the same size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F318F38-F0B9-E83C-7073-DC90301146CC}"/>
              </a:ext>
            </a:extLst>
          </p:cNvPr>
          <p:cNvGrpSpPr/>
          <p:nvPr/>
        </p:nvGrpSpPr>
        <p:grpSpPr>
          <a:xfrm>
            <a:off x="1981029" y="3331646"/>
            <a:ext cx="6642696" cy="2203360"/>
            <a:chOff x="2037814" y="3103046"/>
            <a:chExt cx="6642696" cy="2203360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895B2B9-A7EB-A7E4-78A0-348A1542140D}"/>
                </a:ext>
              </a:extLst>
            </p:cNvPr>
            <p:cNvGrpSpPr/>
            <p:nvPr/>
          </p:nvGrpSpPr>
          <p:grpSpPr>
            <a:xfrm>
              <a:off x="2037814" y="3103046"/>
              <a:ext cx="2409756" cy="2203360"/>
              <a:chOff x="2307336" y="3908639"/>
              <a:chExt cx="2409756" cy="2203360"/>
            </a:xfrm>
          </p:grpSpPr>
          <p:pic>
            <p:nvPicPr>
              <p:cNvPr id="13" name="Immagine 12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5D665A92-8249-29A7-73CC-8FD8FB69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0F6F2C-1FC5-49BD-2EAB-3407F122AF5F}"/>
                  </a:ext>
                </a:extLst>
              </p:cNvPr>
              <p:cNvSpPr txBox="1"/>
              <p:nvPr/>
            </p:nvSpPr>
            <p:spPr>
              <a:xfrm>
                <a:off x="2307336" y="4741494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256?</a:t>
                </a:r>
                <a:endParaRPr lang="it-IT" sz="1400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B1559B-D0CB-B843-877F-C9F120DE0273}"/>
                  </a:ext>
                </a:extLst>
              </p:cNvPr>
              <p:cNvSpPr txBox="1"/>
              <p:nvPr/>
            </p:nvSpPr>
            <p:spPr>
              <a:xfrm>
                <a:off x="3452791" y="5804222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256?</a:t>
                </a:r>
                <a:endParaRPr lang="it-IT" sz="1400" dirty="0"/>
              </a:p>
            </p:txBody>
          </p: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BECA6F40-3D26-AE05-0149-D9E842B0DF9D}"/>
                </a:ext>
              </a:extLst>
            </p:cNvPr>
            <p:cNvGrpSpPr/>
            <p:nvPr/>
          </p:nvGrpSpPr>
          <p:grpSpPr>
            <a:xfrm>
              <a:off x="6325618" y="3103046"/>
              <a:ext cx="2354892" cy="2201737"/>
              <a:chOff x="2362200" y="3908639"/>
              <a:chExt cx="2354892" cy="2201737"/>
            </a:xfrm>
          </p:grpSpPr>
          <p:pic>
            <p:nvPicPr>
              <p:cNvPr id="6" name="Immagine 5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33971418-FFDB-E86E-2D76-055FE4755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19613F-1CA3-1C64-FD25-BFC7CAEED58D}"/>
                  </a:ext>
                </a:extLst>
              </p:cNvPr>
              <p:cNvSpPr txBox="1"/>
              <p:nvPr/>
            </p:nvSpPr>
            <p:spPr>
              <a:xfrm>
                <a:off x="2362200" y="474149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F78D27D-D6CE-529A-2497-F645F280DE10}"/>
                  </a:ext>
                </a:extLst>
              </p:cNvPr>
              <p:cNvSpPr txBox="1"/>
              <p:nvPr/>
            </p:nvSpPr>
            <p:spPr>
              <a:xfrm>
                <a:off x="3492867" y="580259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</p:grp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2E72DDDE-B415-EAF3-E738-631417153837}"/>
                </a:ext>
              </a:extLst>
            </p:cNvPr>
            <p:cNvCxnSpPr>
              <a:stCxn id="13" idx="3"/>
              <a:endCxn id="7" idx="1"/>
            </p:cNvCxnSpPr>
            <p:nvPr/>
          </p:nvCxnSpPr>
          <p:spPr>
            <a:xfrm>
              <a:off x="4447570" y="4089790"/>
              <a:ext cx="1878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372B5F0-DAF1-1523-CC37-1C828F62B037}"/>
                </a:ext>
              </a:extLst>
            </p:cNvPr>
            <p:cNvSpPr txBox="1"/>
            <p:nvPr/>
          </p:nvSpPr>
          <p:spPr>
            <a:xfrm>
              <a:off x="4985682" y="3797401"/>
              <a:ext cx="801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cropping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892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In some experiments, the images have also been </a:t>
            </a:r>
            <a:r>
              <a:rPr lang="en-US" sz="2000" b="1" dirty="0">
                <a:solidFill>
                  <a:srgbClr val="212121"/>
                </a:solidFill>
              </a:rPr>
              <a:t>resized to reduce the complexity</a:t>
            </a:r>
            <a:r>
              <a:rPr lang="en-US" sz="2000" dirty="0">
                <a:solidFill>
                  <a:srgbClr val="212121"/>
                </a:solidFill>
              </a:rPr>
              <a:t> of the generation problem.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426E59A-2E3D-EE42-60D4-A37ED3C903BE}"/>
              </a:ext>
            </a:extLst>
          </p:cNvPr>
          <p:cNvGrpSpPr/>
          <p:nvPr/>
        </p:nvGrpSpPr>
        <p:grpSpPr>
          <a:xfrm>
            <a:off x="2010918" y="3333750"/>
            <a:ext cx="6040088" cy="2201737"/>
            <a:chOff x="2010918" y="3333750"/>
            <a:chExt cx="6040088" cy="2201737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895B2B9-A7EB-A7E4-78A0-348A1542140D}"/>
                </a:ext>
              </a:extLst>
            </p:cNvPr>
            <p:cNvGrpSpPr/>
            <p:nvPr/>
          </p:nvGrpSpPr>
          <p:grpSpPr>
            <a:xfrm>
              <a:off x="2010918" y="3333750"/>
              <a:ext cx="2382324" cy="2201737"/>
              <a:chOff x="2334768" y="3908639"/>
              <a:chExt cx="2382324" cy="2201737"/>
            </a:xfrm>
          </p:grpSpPr>
          <p:pic>
            <p:nvPicPr>
              <p:cNvPr id="13" name="Immagine 12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5D665A92-8249-29A7-73CC-8FD8FB69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0F6F2C-1FC5-49BD-2EAB-3407F122AF5F}"/>
                  </a:ext>
                </a:extLst>
              </p:cNvPr>
              <p:cNvSpPr txBox="1"/>
              <p:nvPr/>
            </p:nvSpPr>
            <p:spPr>
              <a:xfrm>
                <a:off x="2334768" y="474149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B1559B-D0CB-B843-877F-C9F120DE0273}"/>
                  </a:ext>
                </a:extLst>
              </p:cNvPr>
              <p:cNvSpPr txBox="1"/>
              <p:nvPr/>
            </p:nvSpPr>
            <p:spPr>
              <a:xfrm>
                <a:off x="3492867" y="580259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2D31E71-DAAD-435C-BE4C-A29698BE8D1F}"/>
                </a:ext>
              </a:extLst>
            </p:cNvPr>
            <p:cNvGrpSpPr/>
            <p:nvPr/>
          </p:nvGrpSpPr>
          <p:grpSpPr>
            <a:xfrm>
              <a:off x="6600279" y="3801226"/>
              <a:ext cx="1450727" cy="1276361"/>
              <a:chOff x="3296978" y="4380331"/>
              <a:chExt cx="1450727" cy="1276361"/>
            </a:xfrm>
          </p:grpSpPr>
          <p:pic>
            <p:nvPicPr>
              <p:cNvPr id="5" name="Immagine 4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4ADE69CC-7C02-CB6C-01EB-A4E53CF4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707" y="4380331"/>
                <a:ext cx="1025998" cy="1030102"/>
              </a:xfrm>
              <a:prstGeom prst="rect">
                <a:avLst/>
              </a:prstGeom>
            </p:spPr>
          </p:pic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711D474-1B98-F478-66D1-BD418868DA3B}"/>
                  </a:ext>
                </a:extLst>
              </p:cNvPr>
              <p:cNvSpPr txBox="1"/>
              <p:nvPr/>
            </p:nvSpPr>
            <p:spPr>
              <a:xfrm>
                <a:off x="3296978" y="4741493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128</a:t>
                </a:r>
                <a:endParaRPr lang="it-IT" sz="1400" dirty="0"/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6AF6C67-7656-FC7B-C36E-48E1B16E6959}"/>
                  </a:ext>
                </a:extLst>
              </p:cNvPr>
              <p:cNvSpPr txBox="1"/>
              <p:nvPr/>
            </p:nvSpPr>
            <p:spPr>
              <a:xfrm>
                <a:off x="3993294" y="5348915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128</a:t>
                </a:r>
                <a:endParaRPr lang="it-IT" sz="1400" dirty="0"/>
              </a:p>
            </p:txBody>
          </p:sp>
        </p:grp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ADB14632-C4F7-0598-2AFA-67E21C25C450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4391025" y="4316276"/>
              <a:ext cx="22092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1A1837E-6E67-84B6-0119-5E8638863137}"/>
                </a:ext>
              </a:extLst>
            </p:cNvPr>
            <p:cNvSpPr txBox="1"/>
            <p:nvPr/>
          </p:nvSpPr>
          <p:spPr>
            <a:xfrm>
              <a:off x="5084148" y="4039277"/>
              <a:ext cx="801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resizing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36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images have been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normalized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 from values in {0..255} to values in [0; 1]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to increase the training stability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5B47982-D053-253C-F4CC-FE68566173DE}"/>
              </a:ext>
            </a:extLst>
          </p:cNvPr>
          <p:cNvGrpSpPr/>
          <p:nvPr/>
        </p:nvGrpSpPr>
        <p:grpSpPr>
          <a:xfrm>
            <a:off x="2246948" y="4004468"/>
            <a:ext cx="6625207" cy="507832"/>
            <a:chOff x="2118742" y="3690550"/>
            <a:chExt cx="6625207" cy="507832"/>
          </a:xfrm>
        </p:grpSpPr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80AD282B-224A-421C-C9F4-0007A2701675}"/>
                </a:ext>
              </a:extLst>
            </p:cNvPr>
            <p:cNvSpPr txBox="1"/>
            <p:nvPr/>
          </p:nvSpPr>
          <p:spPr>
            <a:xfrm>
              <a:off x="2118742" y="3829050"/>
              <a:ext cx="224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[255, 0, 127, 12, …] </a:t>
              </a:r>
              <a:endParaRPr lang="it-IT" dirty="0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8DD30638-3547-8CFC-B8A9-F37A8F2622DE}"/>
                </a:ext>
              </a:extLst>
            </p:cNvPr>
            <p:cNvSpPr txBox="1"/>
            <p:nvPr/>
          </p:nvSpPr>
          <p:spPr>
            <a:xfrm>
              <a:off x="6496050" y="3819525"/>
              <a:ext cx="224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0, 0.5, 0.051, …] </a:t>
              </a:r>
              <a:endParaRPr lang="it-IT" dirty="0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026EB023-2530-B18A-CC90-784ADDC9590D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4366641" y="4004191"/>
              <a:ext cx="2129409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BF1309D-378C-0BAF-E7EA-2FFA2C3BB645}"/>
                </a:ext>
              </a:extLst>
            </p:cNvPr>
            <p:cNvSpPr txBox="1"/>
            <p:nvPr/>
          </p:nvSpPr>
          <p:spPr>
            <a:xfrm>
              <a:off x="4837109" y="3690550"/>
              <a:ext cx="1188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normalization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40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One-Hot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labels of the dataset have been transformed using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one-hot encoding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to forbid the model from inferring similarities 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between the labels from the similarities between their identifiers.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0A77AF33-1078-C9A0-FB43-8B9F512C9A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0958147"/>
                  </p:ext>
                </p:extLst>
              </p:nvPr>
            </p:nvGraphicFramePr>
            <p:xfrm>
              <a:off x="2568702" y="3593592"/>
              <a:ext cx="5981700" cy="2142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340">
                      <a:extLst>
                        <a:ext uri="{9D8B030D-6E8A-4147-A177-3AD203B41FA5}">
                          <a16:colId xmlns:a16="http://schemas.microsoft.com/office/drawing/2014/main" val="361390734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30191647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77029636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520720977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072745703"/>
                        </a:ext>
                      </a:extLst>
                    </a:gridCol>
                  </a:tblGrid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Name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Id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D(0,y)</a:t>
                          </a:r>
                          <a:endParaRPr lang="it-IT" sz="1400" dirty="0"/>
                        </a:p>
                        <a:p>
                          <a:pPr algn="ctr"/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One-Hot Encoding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D(0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,y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)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825124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Coast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[1, 0,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643172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Desert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1,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867908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Forest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1,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6106670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Glacier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1,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4553183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Mountain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0, 1]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4921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0A77AF33-1078-C9A0-FB43-8B9F512C9A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0958147"/>
                  </p:ext>
                </p:extLst>
              </p:nvPr>
            </p:nvGraphicFramePr>
            <p:xfrm>
              <a:off x="2568702" y="3593592"/>
              <a:ext cx="5981700" cy="2142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340">
                      <a:extLst>
                        <a:ext uri="{9D8B030D-6E8A-4147-A177-3AD203B41FA5}">
                          <a16:colId xmlns:a16="http://schemas.microsoft.com/office/drawing/2014/main" val="361390734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30191647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77029636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520720977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07274570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Name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Id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D(0,y)</a:t>
                          </a:r>
                          <a:endParaRPr lang="it-IT" sz="1400" dirty="0"/>
                        </a:p>
                        <a:p>
                          <a:pPr algn="ctr"/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One-Hot Encoding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D(0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,y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)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82512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Coast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[1, 0,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643172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Desert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1,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251852" r="-2041" b="-3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6867908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Forest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1,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345455" r="-2041" b="-2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6106670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Glacier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1,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453704" r="-2041" b="-1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4553183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Mountain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0, 1]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553704" r="-2041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9215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554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Grayscale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some experiments, the training set has been augmented by transforming the images into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grayscal</a:t>
            </a:r>
            <a:r>
              <a:rPr lang="en-US" sz="2000" b="1" dirty="0">
                <a:solidFill>
                  <a:srgbClr val="212121"/>
                </a:solidFill>
              </a:rPr>
              <a:t>e images</a:t>
            </a:r>
            <a:r>
              <a:rPr lang="en-US" sz="2000" dirty="0">
                <a:solidFill>
                  <a:srgbClr val="212121"/>
                </a:solidFill>
              </a:rPr>
              <a:t>, with the intention of </a:t>
            </a:r>
            <a:r>
              <a:rPr lang="en-US" sz="2000" b="1" dirty="0">
                <a:solidFill>
                  <a:srgbClr val="212121"/>
                </a:solidFill>
              </a:rPr>
              <a:t>reducing the amount of focus that the model puts in the colors </a:t>
            </a:r>
            <a:r>
              <a:rPr lang="en-US" sz="2000" dirty="0">
                <a:solidFill>
                  <a:srgbClr val="212121"/>
                </a:solidFill>
              </a:rPr>
              <a:t>for distinguishing the different landscape types.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10" name="Immagine 9" descr="Immagine che contiene acqua, bianco e nero, aria aperta, Carta fotografica&#10;&#10;Descrizione generata automaticamente">
            <a:extLst>
              <a:ext uri="{FF2B5EF4-FFF2-40B4-BE49-F238E27FC236}">
                <a16:creationId xmlns:a16="http://schemas.microsoft.com/office/drawing/2014/main" id="{09A6AE2F-FF07-B913-1CF5-371531D9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25" y="3932460"/>
            <a:ext cx="1675257" cy="1681958"/>
          </a:xfrm>
          <a:prstGeom prst="rect">
            <a:avLst/>
          </a:prstGeom>
        </p:spPr>
      </p:pic>
      <p:pic>
        <p:nvPicPr>
          <p:cNvPr id="14" name="Immagine 13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CCA4CC4D-17A8-B790-5F43-01315DDE8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14" y="3932460"/>
            <a:ext cx="1675257" cy="1681958"/>
          </a:xfrm>
          <a:prstGeom prst="rect">
            <a:avLst/>
          </a:prstGeom>
        </p:spPr>
      </p:pic>
      <p:pic>
        <p:nvPicPr>
          <p:cNvPr id="16" name="Immagine 15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7F92186D-6A48-E1A8-B813-248C33E25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68" y="3932460"/>
            <a:ext cx="1675257" cy="1681958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4EE54B4-D1FE-3588-7045-B21DF99DD95A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3620071" y="4773439"/>
            <a:ext cx="2219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D647D21-9E66-CA71-9894-CA56F321CC39}"/>
              </a:ext>
            </a:extLst>
          </p:cNvPr>
          <p:cNvSpPr txBox="1"/>
          <p:nvPr/>
        </p:nvSpPr>
        <p:spPr>
          <a:xfrm>
            <a:off x="3884296" y="4304832"/>
            <a:ext cx="167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grayscale</a:t>
            </a:r>
          </a:p>
          <a:p>
            <a:pPr algn="ctr"/>
            <a:r>
              <a:rPr lang="en-US" sz="1200" dirty="0"/>
              <a:t>augmentation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03141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Cut-Out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some experiments, the training set has been augmented by using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Cut-Out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 method, with the intention of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forcing the model to focus on different parts of the images during training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34" name="Immagine 33" descr="Immagine che contiene natura, spiaggia, aria aperta, Aerofotogrammetria&#10;&#10;Descrizione generata automaticamente">
            <a:extLst>
              <a:ext uri="{FF2B5EF4-FFF2-40B4-BE49-F238E27FC236}">
                <a16:creationId xmlns:a16="http://schemas.microsoft.com/office/drawing/2014/main" id="{9922C876-1050-AB24-960A-F57FE4D3B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69" y="5217427"/>
            <a:ext cx="979142" cy="983058"/>
          </a:xfrm>
          <a:prstGeom prst="rect">
            <a:avLst/>
          </a:prstGeom>
        </p:spPr>
      </p:pic>
      <p:pic>
        <p:nvPicPr>
          <p:cNvPr id="36" name="Immagine 35" descr="Immagine che contiene aria aperta, natura, albero, Aerofotogrammetria&#10;&#10;Descrizione generata automaticamente">
            <a:extLst>
              <a:ext uri="{FF2B5EF4-FFF2-40B4-BE49-F238E27FC236}">
                <a16:creationId xmlns:a16="http://schemas.microsoft.com/office/drawing/2014/main" id="{9C86EE78-2C60-85E8-BE29-2629C0BC0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83" y="3264766"/>
            <a:ext cx="979142" cy="983058"/>
          </a:xfrm>
          <a:prstGeom prst="rect">
            <a:avLst/>
          </a:prstGeom>
        </p:spPr>
      </p:pic>
      <p:pic>
        <p:nvPicPr>
          <p:cNvPr id="38" name="Immagine 37" descr="Immagine che contiene aria aperta, Aerofotogrammetria, albero, natura&#10;&#10;Descrizione generata automaticamente">
            <a:extLst>
              <a:ext uri="{FF2B5EF4-FFF2-40B4-BE49-F238E27FC236}">
                <a16:creationId xmlns:a16="http://schemas.microsoft.com/office/drawing/2014/main" id="{D4014AFC-E784-90C4-165A-9C7C52F10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02" y="3268176"/>
            <a:ext cx="979142" cy="983058"/>
          </a:xfrm>
          <a:prstGeom prst="rect">
            <a:avLst/>
          </a:prstGeom>
        </p:spPr>
      </p:pic>
      <p:pic>
        <p:nvPicPr>
          <p:cNvPr id="40" name="Immagine 39" descr="Immagine che contiene aria aperta, natura, spiaggia, Aerofotogrammetria&#10;&#10;Descrizione generata automaticamente">
            <a:extLst>
              <a:ext uri="{FF2B5EF4-FFF2-40B4-BE49-F238E27FC236}">
                <a16:creationId xmlns:a16="http://schemas.microsoft.com/office/drawing/2014/main" id="{45FE6D8A-FF4C-4CD9-9C9E-E972C9906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70" y="3266001"/>
            <a:ext cx="979142" cy="983058"/>
          </a:xfrm>
          <a:prstGeom prst="rect">
            <a:avLst/>
          </a:prstGeom>
        </p:spPr>
      </p:pic>
      <p:pic>
        <p:nvPicPr>
          <p:cNvPr id="42" name="Immagine 41" descr="Immagine che contiene aria aperta, natura, acqua, spiaggia&#10;&#10;Descrizione generata automaticamente">
            <a:extLst>
              <a:ext uri="{FF2B5EF4-FFF2-40B4-BE49-F238E27FC236}">
                <a16:creationId xmlns:a16="http://schemas.microsoft.com/office/drawing/2014/main" id="{C3E19749-F2C5-E277-F293-6326A1845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60" y="4244811"/>
            <a:ext cx="979142" cy="983058"/>
          </a:xfrm>
          <a:prstGeom prst="rect">
            <a:avLst/>
          </a:prstGeom>
        </p:spPr>
      </p:pic>
      <p:pic>
        <p:nvPicPr>
          <p:cNvPr id="44" name="Immagine 43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9424B47E-23E1-9EA6-FDCB-9C0297DCA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56" y="4245209"/>
            <a:ext cx="979142" cy="983058"/>
          </a:xfrm>
          <a:prstGeom prst="rect">
            <a:avLst/>
          </a:prstGeom>
        </p:spPr>
      </p:pic>
      <p:pic>
        <p:nvPicPr>
          <p:cNvPr id="46" name="Immagine 45" descr="Immagine che contiene aria aperta, natura, spiaggia, acqua&#10;&#10;Descrizione generata automaticamente">
            <a:extLst>
              <a:ext uri="{FF2B5EF4-FFF2-40B4-BE49-F238E27FC236}">
                <a16:creationId xmlns:a16="http://schemas.microsoft.com/office/drawing/2014/main" id="{C2F780CD-EDCE-1E8C-A60E-E2B7B6B6C2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39" y="4244811"/>
            <a:ext cx="979142" cy="983058"/>
          </a:xfrm>
          <a:prstGeom prst="rect">
            <a:avLst/>
          </a:prstGeom>
        </p:spPr>
      </p:pic>
      <p:pic>
        <p:nvPicPr>
          <p:cNvPr id="48" name="Immagine 47" descr="Immagine che contiene aria aperta, natura, spiaggia, acqua&#10;&#10;Descrizione generata automaticamente">
            <a:extLst>
              <a:ext uri="{FF2B5EF4-FFF2-40B4-BE49-F238E27FC236}">
                <a16:creationId xmlns:a16="http://schemas.microsoft.com/office/drawing/2014/main" id="{843D8BF8-5AA4-60AD-86DA-535CFC0A61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56" y="5221446"/>
            <a:ext cx="979142" cy="983058"/>
          </a:xfrm>
          <a:prstGeom prst="rect">
            <a:avLst/>
          </a:prstGeom>
        </p:spPr>
      </p:pic>
      <p:pic>
        <p:nvPicPr>
          <p:cNvPr id="50" name="Immagine 49" descr="Immagine che contiene aria aperta, natura, spiaggia, Aerofotogrammetria&#10;&#10;Descrizione generata automaticamente">
            <a:extLst>
              <a:ext uri="{FF2B5EF4-FFF2-40B4-BE49-F238E27FC236}">
                <a16:creationId xmlns:a16="http://schemas.microsoft.com/office/drawing/2014/main" id="{1DA67177-88C0-6BC7-4DEF-9B69D7A052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47" y="5221373"/>
            <a:ext cx="979142" cy="983058"/>
          </a:xfrm>
          <a:prstGeom prst="rect">
            <a:avLst/>
          </a:prstGeom>
        </p:spPr>
      </p:pic>
      <p:pic>
        <p:nvPicPr>
          <p:cNvPr id="51" name="Immagine 50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1097F468-9C31-1784-6B2E-425BB6A140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11" y="4244811"/>
            <a:ext cx="979141" cy="983058"/>
          </a:xfrm>
          <a:prstGeom prst="rect">
            <a:avLst/>
          </a:prstGeom>
        </p:spPr>
      </p:pic>
      <p:pic>
        <p:nvPicPr>
          <p:cNvPr id="52" name="Immagine 51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272FF040-8E68-2D39-2136-27F474D5D1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31" y="4251234"/>
            <a:ext cx="979141" cy="983058"/>
          </a:xfrm>
          <a:prstGeom prst="rect">
            <a:avLst/>
          </a:prstGeom>
        </p:spPr>
      </p:pic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ADF53E75-BA91-53BB-73C0-5A2F72616E6A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2715672" y="4736340"/>
            <a:ext cx="2708939" cy="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E0F6E79-5E8C-DA14-2838-B2C12EF8B0BF}"/>
              </a:ext>
            </a:extLst>
          </p:cNvPr>
          <p:cNvSpPr txBox="1"/>
          <p:nvPr/>
        </p:nvSpPr>
        <p:spPr>
          <a:xfrm>
            <a:off x="3259785" y="4281098"/>
            <a:ext cx="167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cut-out</a:t>
            </a:r>
          </a:p>
          <a:p>
            <a:pPr algn="ctr"/>
            <a:r>
              <a:rPr lang="en-US" sz="1200" dirty="0"/>
              <a:t>augmentation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93885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Business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24007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i="0" dirty="0">
                <a:solidFill>
                  <a:srgbClr val="212121"/>
                </a:solidFill>
                <a:effectLst/>
              </a:rPr>
              <a:t>In retrospective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 the effectiveness of the augmentations could have been improved by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training the model on different tasks 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other than reconstructing the original images.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52" name="Immagine 51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272FF040-8E68-2D39-2136-27F474D5D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3030512"/>
            <a:ext cx="1134685" cy="1139224"/>
          </a:xfrm>
          <a:prstGeom prst="rect">
            <a:avLst/>
          </a:prstGeom>
        </p:spPr>
      </p:pic>
      <p:pic>
        <p:nvPicPr>
          <p:cNvPr id="6" name="Immagine 5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4C8A5A08-2A81-576F-5123-8AFD9580B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12" y="3190452"/>
            <a:ext cx="951805" cy="1081597"/>
          </a:xfrm>
          <a:prstGeom prst="rect">
            <a:avLst/>
          </a:prstGeom>
        </p:spPr>
      </p:pic>
      <p:pic>
        <p:nvPicPr>
          <p:cNvPr id="8" name="Immagine 7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867E5FEE-1B63-B13D-02E4-C6968BB9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97" y="3030512"/>
            <a:ext cx="1134685" cy="1139224"/>
          </a:xfrm>
          <a:prstGeom prst="rect">
            <a:avLst/>
          </a:prstGeom>
        </p:spPr>
      </p:pic>
      <p:pic>
        <p:nvPicPr>
          <p:cNvPr id="10" name="Immagine 9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F26970CC-DBBB-A998-4615-74371FC9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02" y="3190452"/>
            <a:ext cx="951805" cy="1081597"/>
          </a:xfrm>
          <a:prstGeom prst="rect">
            <a:avLst/>
          </a:prstGeom>
        </p:spPr>
      </p:pic>
      <p:pic>
        <p:nvPicPr>
          <p:cNvPr id="11" name="Immagine 10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228A37BD-3AC9-C371-99E4-2062A49CB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87" y="3030512"/>
            <a:ext cx="1134685" cy="1139224"/>
          </a:xfrm>
          <a:prstGeom prst="rect">
            <a:avLst/>
          </a:prstGeom>
        </p:spPr>
      </p:pic>
      <p:pic>
        <p:nvPicPr>
          <p:cNvPr id="13" name="Immagine 12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D752FF3F-77B9-C0E1-F55B-E7C015399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809" y="5107117"/>
            <a:ext cx="951805" cy="1081597"/>
          </a:xfrm>
          <a:prstGeom prst="rect">
            <a:avLst/>
          </a:prstGeom>
        </p:spPr>
      </p:pic>
      <p:pic>
        <p:nvPicPr>
          <p:cNvPr id="14" name="Immagine 13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92E1F54C-AD7A-CCE7-8C69-86893881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97" y="4947176"/>
            <a:ext cx="1134685" cy="1139224"/>
          </a:xfrm>
          <a:prstGeom prst="rect">
            <a:avLst/>
          </a:prstGeom>
        </p:spPr>
      </p:pic>
      <p:pic>
        <p:nvPicPr>
          <p:cNvPr id="15" name="Immagine 14" descr="Immagine che contiene acqua, bianco e nero, aria aperta, Carta fotografica&#10;&#10;Descrizione generata automaticamente">
            <a:extLst>
              <a:ext uri="{FF2B5EF4-FFF2-40B4-BE49-F238E27FC236}">
                <a16:creationId xmlns:a16="http://schemas.microsoft.com/office/drawing/2014/main" id="{C9C86E45-5256-3512-A6D9-B11961652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37" y="3030512"/>
            <a:ext cx="1134685" cy="1139224"/>
          </a:xfrm>
          <a:prstGeom prst="rect">
            <a:avLst/>
          </a:prstGeom>
        </p:spPr>
      </p:pic>
      <p:pic>
        <p:nvPicPr>
          <p:cNvPr id="16" name="Immagine 15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828D1E72-963C-251C-2C64-2FD180DD8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4947177"/>
            <a:ext cx="1134685" cy="1139223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69F34A3-E4DF-8CD7-7AAE-C195F0903D17}"/>
              </a:ext>
            </a:extLst>
          </p:cNvPr>
          <p:cNvCxnSpPr>
            <a:cxnSpLocks/>
          </p:cNvCxnSpPr>
          <p:nvPr/>
        </p:nvCxnSpPr>
        <p:spPr>
          <a:xfrm>
            <a:off x="2496379" y="3600124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F918E70-7964-A52D-2FD0-C0076C404D3E}"/>
              </a:ext>
            </a:extLst>
          </p:cNvPr>
          <p:cNvCxnSpPr>
            <a:cxnSpLocks/>
          </p:cNvCxnSpPr>
          <p:nvPr/>
        </p:nvCxnSpPr>
        <p:spPr>
          <a:xfrm>
            <a:off x="3930717" y="3600124"/>
            <a:ext cx="419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0D953E7-CB2E-4851-4381-222E7D5D65C7}"/>
              </a:ext>
            </a:extLst>
          </p:cNvPr>
          <p:cNvCxnSpPr>
            <a:cxnSpLocks/>
          </p:cNvCxnSpPr>
          <p:nvPr/>
        </p:nvCxnSpPr>
        <p:spPr>
          <a:xfrm>
            <a:off x="6776119" y="360360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A8445BB-1D0B-EC1C-5347-D48FF68A0CAA}"/>
              </a:ext>
            </a:extLst>
          </p:cNvPr>
          <p:cNvCxnSpPr>
            <a:cxnSpLocks/>
          </p:cNvCxnSpPr>
          <p:nvPr/>
        </p:nvCxnSpPr>
        <p:spPr>
          <a:xfrm>
            <a:off x="8181247" y="3600124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5548458-0CAC-904D-E04A-93C9467BD9D2}"/>
              </a:ext>
            </a:extLst>
          </p:cNvPr>
          <p:cNvCxnSpPr>
            <a:cxnSpLocks/>
          </p:cNvCxnSpPr>
          <p:nvPr/>
        </p:nvCxnSpPr>
        <p:spPr>
          <a:xfrm>
            <a:off x="2496726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3B8F08F-3337-8ED1-B0F6-334B2D75366D}"/>
              </a:ext>
            </a:extLst>
          </p:cNvPr>
          <p:cNvCxnSpPr>
            <a:cxnSpLocks/>
          </p:cNvCxnSpPr>
          <p:nvPr/>
        </p:nvCxnSpPr>
        <p:spPr>
          <a:xfrm>
            <a:off x="3901854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EE492D10-AD44-777E-95B5-62B1A97AE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02" y="5107117"/>
            <a:ext cx="951805" cy="1081597"/>
          </a:xfrm>
          <a:prstGeom prst="rect">
            <a:avLst/>
          </a:prstGeom>
        </p:spPr>
      </p:pic>
      <p:pic>
        <p:nvPicPr>
          <p:cNvPr id="30" name="Immagine 29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9407C6F0-EE0C-9A41-82BD-9D2DA4DC9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37" y="4947177"/>
            <a:ext cx="1134685" cy="1139223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8505BE2-5002-3C4D-6830-C97FC1058B18}"/>
              </a:ext>
            </a:extLst>
          </p:cNvPr>
          <p:cNvCxnSpPr>
            <a:cxnSpLocks/>
          </p:cNvCxnSpPr>
          <p:nvPr/>
        </p:nvCxnSpPr>
        <p:spPr>
          <a:xfrm>
            <a:off x="6776119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54406759-326E-FD2D-4D6F-FD4FBD2A2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87" y="4947177"/>
            <a:ext cx="1134685" cy="1139223"/>
          </a:xfrm>
          <a:prstGeom prst="rect">
            <a:avLst/>
          </a:prstGeom>
        </p:spPr>
      </p:pic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C432020-111A-9E09-BD7D-F91C55BAFA24}"/>
              </a:ext>
            </a:extLst>
          </p:cNvPr>
          <p:cNvCxnSpPr>
            <a:cxnSpLocks/>
          </p:cNvCxnSpPr>
          <p:nvPr/>
        </p:nvCxnSpPr>
        <p:spPr>
          <a:xfrm>
            <a:off x="8181247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4721124-8B50-1FDF-6F1C-880E5AA832C6}"/>
              </a:ext>
            </a:extLst>
          </p:cNvPr>
          <p:cNvSpPr txBox="1"/>
          <p:nvPr/>
        </p:nvSpPr>
        <p:spPr>
          <a:xfrm>
            <a:off x="2900119" y="6123182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inpainting</a:t>
            </a:r>
            <a:endParaRPr lang="it-IT" sz="14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A0A9E6C-66AD-331C-ADE5-6F5040E02A76}"/>
              </a:ext>
            </a:extLst>
          </p:cNvPr>
          <p:cNvSpPr txBox="1"/>
          <p:nvPr/>
        </p:nvSpPr>
        <p:spPr>
          <a:xfrm>
            <a:off x="7116068" y="4210114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colorization</a:t>
            </a:r>
            <a:endParaRPr lang="it-IT" sz="14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5510FDC-BEEA-4955-8BA3-8412B981038B}"/>
              </a:ext>
            </a:extLst>
          </p:cNvPr>
          <p:cNvSpPr txBox="1"/>
          <p:nvPr/>
        </p:nvSpPr>
        <p:spPr>
          <a:xfrm>
            <a:off x="2768758" y="4206519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reconstruction</a:t>
            </a:r>
            <a:endParaRPr lang="it-IT" sz="14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4929757-7A53-9D37-EA5E-503A77103DB9}"/>
              </a:ext>
            </a:extLst>
          </p:cNvPr>
          <p:cNvSpPr txBox="1"/>
          <p:nvPr/>
        </p:nvSpPr>
        <p:spPr>
          <a:xfrm>
            <a:off x="7018178" y="6117329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reconstruction</a:t>
            </a:r>
            <a:endParaRPr lang="it-IT" sz="1400" dirty="0"/>
          </a:p>
        </p:txBody>
      </p:sp>
      <p:sp>
        <p:nvSpPr>
          <p:cNvPr id="49" name="Segno di moltiplicazione 48">
            <a:extLst>
              <a:ext uri="{FF2B5EF4-FFF2-40B4-BE49-F238E27FC236}">
                <a16:creationId xmlns:a16="http://schemas.microsoft.com/office/drawing/2014/main" id="{B6E7B292-E041-89A1-EB76-1A8A6582B390}"/>
              </a:ext>
            </a:extLst>
          </p:cNvPr>
          <p:cNvSpPr/>
          <p:nvPr/>
        </p:nvSpPr>
        <p:spPr>
          <a:xfrm>
            <a:off x="8919638" y="6017582"/>
            <a:ext cx="466182" cy="50726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E87F376E-070E-744A-BB1B-38C7EC513A08}"/>
              </a:ext>
            </a:extLst>
          </p:cNvPr>
          <p:cNvGrpSpPr/>
          <p:nvPr/>
        </p:nvGrpSpPr>
        <p:grpSpPr>
          <a:xfrm>
            <a:off x="4751715" y="4168155"/>
            <a:ext cx="280647" cy="384504"/>
            <a:chOff x="4634910" y="4419589"/>
            <a:chExt cx="280647" cy="384504"/>
          </a:xfrm>
        </p:grpSpPr>
        <p:sp>
          <p:nvSpPr>
            <p:cNvPr id="55" name="Dati 54">
              <a:extLst>
                <a:ext uri="{FF2B5EF4-FFF2-40B4-BE49-F238E27FC236}">
                  <a16:creationId xmlns:a16="http://schemas.microsoft.com/office/drawing/2014/main" id="{48EC3E40-595F-E98D-A411-9A27CE50B701}"/>
                </a:ext>
              </a:extLst>
            </p:cNvPr>
            <p:cNvSpPr/>
            <p:nvPr/>
          </p:nvSpPr>
          <p:spPr>
            <a:xfrm rot="867461">
              <a:off x="4765720" y="4419589"/>
              <a:ext cx="149837" cy="384504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6" name="Dati 55">
              <a:extLst>
                <a:ext uri="{FF2B5EF4-FFF2-40B4-BE49-F238E27FC236}">
                  <a16:creationId xmlns:a16="http://schemas.microsoft.com/office/drawing/2014/main" id="{0B6835E3-ECDF-E5B3-E0B5-BC14B8E8BA6B}"/>
                </a:ext>
              </a:extLst>
            </p:cNvPr>
            <p:cNvSpPr/>
            <p:nvPr/>
          </p:nvSpPr>
          <p:spPr>
            <a:xfrm rot="19016543">
              <a:off x="4634910" y="4570141"/>
              <a:ext cx="138104" cy="181548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61E71650-8144-8A8C-41A1-5D428159F9F7}"/>
              </a:ext>
            </a:extLst>
          </p:cNvPr>
          <p:cNvGrpSpPr/>
          <p:nvPr/>
        </p:nvGrpSpPr>
        <p:grpSpPr>
          <a:xfrm>
            <a:off x="9012405" y="4156205"/>
            <a:ext cx="280647" cy="384504"/>
            <a:chOff x="4634910" y="4419589"/>
            <a:chExt cx="280647" cy="384504"/>
          </a:xfrm>
        </p:grpSpPr>
        <p:sp>
          <p:nvSpPr>
            <p:cNvPr id="60" name="Dati 59">
              <a:extLst>
                <a:ext uri="{FF2B5EF4-FFF2-40B4-BE49-F238E27FC236}">
                  <a16:creationId xmlns:a16="http://schemas.microsoft.com/office/drawing/2014/main" id="{61EA0291-EF75-F361-B08A-BE871A7EB8EF}"/>
                </a:ext>
              </a:extLst>
            </p:cNvPr>
            <p:cNvSpPr/>
            <p:nvPr/>
          </p:nvSpPr>
          <p:spPr>
            <a:xfrm rot="867461">
              <a:off x="4765720" y="4419589"/>
              <a:ext cx="149837" cy="384504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1" name="Dati 60">
              <a:extLst>
                <a:ext uri="{FF2B5EF4-FFF2-40B4-BE49-F238E27FC236}">
                  <a16:creationId xmlns:a16="http://schemas.microsoft.com/office/drawing/2014/main" id="{AB5BE105-294D-B152-0348-FDA6BD7F1EF4}"/>
                </a:ext>
              </a:extLst>
            </p:cNvPr>
            <p:cNvSpPr/>
            <p:nvPr/>
          </p:nvSpPr>
          <p:spPr>
            <a:xfrm rot="19016543">
              <a:off x="4634910" y="4570141"/>
              <a:ext cx="138104" cy="181548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A06075E-7533-F1EE-F50D-558445EB8EC3}"/>
              </a:ext>
            </a:extLst>
          </p:cNvPr>
          <p:cNvGrpSpPr/>
          <p:nvPr/>
        </p:nvGrpSpPr>
        <p:grpSpPr>
          <a:xfrm>
            <a:off x="4742173" y="6088787"/>
            <a:ext cx="280647" cy="384504"/>
            <a:chOff x="4634910" y="4419589"/>
            <a:chExt cx="280647" cy="384504"/>
          </a:xfrm>
        </p:grpSpPr>
        <p:sp>
          <p:nvSpPr>
            <p:cNvPr id="63" name="Dati 62">
              <a:extLst>
                <a:ext uri="{FF2B5EF4-FFF2-40B4-BE49-F238E27FC236}">
                  <a16:creationId xmlns:a16="http://schemas.microsoft.com/office/drawing/2014/main" id="{B07E7722-AAE9-458D-F960-51128C6A10A2}"/>
                </a:ext>
              </a:extLst>
            </p:cNvPr>
            <p:cNvSpPr/>
            <p:nvPr/>
          </p:nvSpPr>
          <p:spPr>
            <a:xfrm rot="867461">
              <a:off x="4765720" y="4419589"/>
              <a:ext cx="149837" cy="384504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4" name="Dati 63">
              <a:extLst>
                <a:ext uri="{FF2B5EF4-FFF2-40B4-BE49-F238E27FC236}">
                  <a16:creationId xmlns:a16="http://schemas.microsoft.com/office/drawing/2014/main" id="{8C772B0A-9BB8-6A59-2D16-B90442088ED9}"/>
                </a:ext>
              </a:extLst>
            </p:cNvPr>
            <p:cNvSpPr/>
            <p:nvPr/>
          </p:nvSpPr>
          <p:spPr>
            <a:xfrm rot="19016543">
              <a:off x="4634910" y="4570141"/>
              <a:ext cx="138104" cy="181548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F9F39FB-E2E2-4907-4671-B80328C82F31}"/>
              </a:ext>
            </a:extLst>
          </p:cNvPr>
          <p:cNvCxnSpPr>
            <a:cxnSpLocks/>
          </p:cNvCxnSpPr>
          <p:nvPr/>
        </p:nvCxnSpPr>
        <p:spPr>
          <a:xfrm>
            <a:off x="5559552" y="3076232"/>
            <a:ext cx="0" cy="3394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9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790437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the first experiments,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CVAE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included a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Convolutional Encoder (Decoder</a:t>
            </a:r>
            <a:r>
              <a:rPr lang="en-US" sz="2000" b="1" dirty="0">
                <a:solidFill>
                  <a:srgbClr val="212121"/>
                </a:solidFill>
              </a:rPr>
              <a:t>)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to map images into features (viceversa</a:t>
            </a:r>
            <a:r>
              <a:rPr lang="en-US" sz="2000" dirty="0">
                <a:solidFill>
                  <a:srgbClr val="212121"/>
                </a:solidFill>
              </a:rPr>
              <a:t>)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and a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Feature Encoder (Decoder</a:t>
            </a:r>
            <a:r>
              <a:rPr lang="en-US" sz="2000" b="1" dirty="0">
                <a:solidFill>
                  <a:srgbClr val="212121"/>
                </a:solidFill>
              </a:rPr>
              <a:t>)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to map such features into points in the latent space (viceversa)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9" name="Immagine 8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147FCDB-D626-5198-ACF7-BE002A9B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532440"/>
            <a:ext cx="8595360" cy="27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3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Narrow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CE:</a:t>
            </a:r>
            <a:r>
              <a:rPr lang="en-US" sz="2000" dirty="0">
                <a:solidFill>
                  <a:srgbClr val="212121"/>
                </a:solidFill>
              </a:rPr>
              <a:t> 			deep CNN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 &amp; FD:</a:t>
            </a:r>
            <a:r>
              <a:rPr lang="en-US" sz="2000" dirty="0">
                <a:solidFill>
                  <a:srgbClr val="212121"/>
                </a:solidFill>
              </a:rPr>
              <a:t> 		deep FFNN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CD:</a:t>
            </a:r>
            <a:r>
              <a:rPr lang="en-US" sz="2000" dirty="0">
                <a:solidFill>
                  <a:srgbClr val="212121"/>
                </a:solidFill>
              </a:rPr>
              <a:t> 			reverse of </a:t>
            </a:r>
            <a:r>
              <a:rPr lang="en-US" sz="2000" b="1" dirty="0">
                <a:solidFill>
                  <a:srgbClr val="212121"/>
                </a:solidFill>
              </a:rPr>
              <a:t>CE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Features</a:t>
            </a:r>
            <a:r>
              <a:rPr lang="en-US" sz="2000" dirty="0">
                <a:solidFill>
                  <a:srgbClr val="212121"/>
                </a:solidFill>
              </a:rPr>
              <a:t>: 		~ 1024 - 2048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Weights</a:t>
            </a:r>
            <a:r>
              <a:rPr lang="en-US" sz="2000" dirty="0">
                <a:solidFill>
                  <a:srgbClr val="212121"/>
                </a:solidFill>
              </a:rPr>
              <a:t>: 		~ 1 - 15M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Example Graph:</a:t>
            </a:r>
            <a:r>
              <a:rPr lang="en-US" sz="2000" dirty="0">
                <a:solidFill>
                  <a:srgbClr val="212121"/>
                </a:solidFill>
              </a:rPr>
              <a:t> 	</a:t>
            </a:r>
            <a:r>
              <a:rPr lang="en-US" sz="2000" dirty="0">
                <a:solidFill>
                  <a:srgbClr val="212121"/>
                </a:solidFill>
                <a:hlinkClick r:id="rId3"/>
              </a:rPr>
              <a:t>link</a:t>
            </a:r>
            <a:endParaRPr lang="en-US" sz="20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2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AlexNet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CE:</a:t>
            </a:r>
            <a:r>
              <a:rPr lang="en-US" sz="2000" dirty="0">
                <a:solidFill>
                  <a:srgbClr val="212121"/>
                </a:solidFill>
              </a:rPr>
              <a:t> 			</a:t>
            </a:r>
            <a:r>
              <a:rPr lang="en-US" sz="2000" dirty="0" err="1">
                <a:solidFill>
                  <a:srgbClr val="212121"/>
                </a:solidFill>
              </a:rPr>
              <a:t>AlexNet</a:t>
            </a:r>
            <a:r>
              <a:rPr lang="en-US" sz="2000" dirty="0">
                <a:solidFill>
                  <a:srgbClr val="212121"/>
                </a:solidFill>
              </a:rPr>
              <a:t> with modified outer layers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 &amp; FD:</a:t>
            </a:r>
            <a:r>
              <a:rPr lang="en-US" sz="2000" dirty="0">
                <a:solidFill>
                  <a:srgbClr val="212121"/>
                </a:solidFill>
              </a:rPr>
              <a:t> 		deep FFNN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CD:</a:t>
            </a:r>
            <a:r>
              <a:rPr lang="en-US" sz="2000" dirty="0">
                <a:solidFill>
                  <a:srgbClr val="212121"/>
                </a:solidFill>
              </a:rPr>
              <a:t> 			reverse of </a:t>
            </a:r>
            <a:r>
              <a:rPr lang="en-US" sz="2000" b="1" dirty="0">
                <a:solidFill>
                  <a:srgbClr val="212121"/>
                </a:solidFill>
              </a:rPr>
              <a:t>CE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Features</a:t>
            </a:r>
            <a:r>
              <a:rPr lang="en-US" sz="2000" dirty="0">
                <a:solidFill>
                  <a:srgbClr val="212121"/>
                </a:solidFill>
              </a:rPr>
              <a:t>: 		~ 4096 - 9216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Weights</a:t>
            </a:r>
            <a:r>
              <a:rPr lang="en-US" sz="2000" dirty="0">
                <a:solidFill>
                  <a:srgbClr val="212121"/>
                </a:solidFill>
              </a:rPr>
              <a:t>: 		~ 120M - 320M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Example Graph: 	</a:t>
            </a:r>
            <a:r>
              <a:rPr lang="en-US" sz="2000" dirty="0">
                <a:solidFill>
                  <a:srgbClr val="212121"/>
                </a:solidFill>
                <a:hlinkClick r:id="rId3"/>
              </a:rPr>
              <a:t>link</a:t>
            </a:r>
            <a:endParaRPr lang="en-US" sz="20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7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Wide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>
                <a:solidFill>
                  <a:srgbClr val="212121"/>
                </a:solidFill>
              </a:rPr>
              <a:t>CE</a:t>
            </a:r>
            <a:r>
              <a:rPr lang="en-US" sz="2000" dirty="0">
                <a:solidFill>
                  <a:srgbClr val="212121"/>
                </a:solidFill>
              </a:rPr>
              <a:t>: 			deep CNN, no pooling layers, little compression</a:t>
            </a:r>
          </a:p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FE &amp; FD:</a:t>
            </a:r>
            <a:r>
              <a:rPr lang="en-US" sz="2000" dirty="0">
                <a:solidFill>
                  <a:srgbClr val="212121"/>
                </a:solidFill>
              </a:rPr>
              <a:t> 		simple FFNN, only output layers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CD:</a:t>
            </a:r>
            <a:r>
              <a:rPr lang="en-US" sz="2000" dirty="0">
                <a:solidFill>
                  <a:srgbClr val="212121"/>
                </a:solidFill>
              </a:rPr>
              <a:t> 			reverse of </a:t>
            </a:r>
            <a:r>
              <a:rPr lang="en-US" sz="2000" b="1" dirty="0">
                <a:solidFill>
                  <a:srgbClr val="212121"/>
                </a:solidFill>
              </a:rPr>
              <a:t>CE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Features</a:t>
            </a:r>
            <a:r>
              <a:rPr lang="en-US" sz="2000" dirty="0">
                <a:solidFill>
                  <a:srgbClr val="212121"/>
                </a:solidFill>
              </a:rPr>
              <a:t>: 		~ 65536 - 1.048.576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Weights</a:t>
            </a:r>
            <a:r>
              <a:rPr lang="en-US" sz="2000" dirty="0">
                <a:solidFill>
                  <a:srgbClr val="212121"/>
                </a:solidFill>
              </a:rPr>
              <a:t>: 		~ 10M - 600M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Example Graph:</a:t>
            </a:r>
          </a:p>
          <a:p>
            <a:pPr lvl="1" algn="just"/>
            <a:r>
              <a:rPr lang="en-US" sz="2000" dirty="0">
                <a:solidFill>
                  <a:srgbClr val="212121"/>
                </a:solidFill>
              </a:rPr>
              <a:t>First version: </a:t>
            </a:r>
            <a:r>
              <a:rPr lang="en-US" sz="2000" dirty="0">
                <a:solidFill>
                  <a:srgbClr val="212121"/>
                </a:solidFill>
                <a:hlinkClick r:id="rId3"/>
              </a:rPr>
              <a:t>link</a:t>
            </a:r>
            <a:endParaRPr lang="en-US" sz="2000" dirty="0">
              <a:solidFill>
                <a:srgbClr val="212121"/>
              </a:solidFill>
            </a:endParaRPr>
          </a:p>
          <a:p>
            <a:pPr lvl="1" algn="just"/>
            <a:r>
              <a:rPr lang="en-US" sz="2000" dirty="0">
                <a:solidFill>
                  <a:srgbClr val="212121"/>
                </a:solidFill>
              </a:rPr>
              <a:t>Improved version: </a:t>
            </a:r>
            <a:r>
              <a:rPr lang="en-US" sz="2000" dirty="0">
                <a:solidFill>
                  <a:srgbClr val="212121"/>
                </a:solidFill>
                <a:hlinkClick r:id="rId4"/>
              </a:rPr>
              <a:t>link</a:t>
            </a:r>
            <a:endParaRPr lang="en-US" sz="20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02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Improved CVAE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later experiments,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Wide Variant 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of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CVAE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was simplified</a:t>
            </a:r>
            <a:r>
              <a:rPr lang="en-US" sz="2000" dirty="0">
                <a:solidFill>
                  <a:srgbClr val="212121"/>
                </a:solidFill>
              </a:rPr>
              <a:t>, including a single component for the </a:t>
            </a:r>
            <a:r>
              <a:rPr lang="en-US" sz="2000" b="1" dirty="0">
                <a:solidFill>
                  <a:srgbClr val="212121"/>
                </a:solidFill>
              </a:rPr>
              <a:t>Encoder</a:t>
            </a:r>
            <a:r>
              <a:rPr lang="en-US" sz="2000" dirty="0">
                <a:solidFill>
                  <a:srgbClr val="212121"/>
                </a:solidFill>
              </a:rPr>
              <a:t> and for the</a:t>
            </a:r>
            <a:r>
              <a:rPr lang="en-US" sz="2000" b="1" dirty="0">
                <a:solidFill>
                  <a:srgbClr val="212121"/>
                </a:solidFill>
              </a:rPr>
              <a:t> Decoder</a:t>
            </a:r>
            <a:r>
              <a:rPr lang="en-US" sz="2000" dirty="0">
                <a:solidFill>
                  <a:srgbClr val="212121"/>
                </a:solidFill>
              </a:rPr>
              <a:t>. Moreover, the features extracted from the images were dependent on the </a:t>
            </a:r>
            <a:r>
              <a:rPr lang="en-US" sz="2000" b="1" dirty="0">
                <a:solidFill>
                  <a:srgbClr val="212121"/>
                </a:solidFill>
              </a:rPr>
              <a:t>condition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</p:txBody>
      </p:sp>
      <p:pic>
        <p:nvPicPr>
          <p:cNvPr id="5" name="Immagine 4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51024C63-B05D-3C68-2BDF-7047FDC54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27" y="3250046"/>
            <a:ext cx="6871449" cy="33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0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In order to test the reconstruction capabilities of the model, an </a:t>
            </a:r>
            <a:r>
              <a:rPr lang="en-US" sz="2000" b="1" dirty="0">
                <a:solidFill>
                  <a:srgbClr val="212121"/>
                </a:solidFill>
              </a:rPr>
              <a:t>Undercomplete AutoEncoder</a:t>
            </a:r>
            <a:r>
              <a:rPr lang="en-US" sz="2000" dirty="0">
                <a:solidFill>
                  <a:srgbClr val="212121"/>
                </a:solidFill>
              </a:rPr>
              <a:t> with a similar architecture has been trained as well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8" name="Immagine 7" descr="Immagine che contiene testo, Rettangolo, diagramma, schermata&#10;&#10;Descrizione generata automaticamente">
            <a:extLst>
              <a:ext uri="{FF2B5EF4-FFF2-40B4-BE49-F238E27FC236}">
                <a16:creationId xmlns:a16="http://schemas.microsoft.com/office/drawing/2014/main" id="{DBF6F5B8-063F-8B12-1DB5-2DB46040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77" y="3090291"/>
            <a:ext cx="52387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For further testing involving also the generative capabilities of the model, a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Variational AutoEncoder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000" dirty="0">
                <a:solidFill>
                  <a:srgbClr val="212121"/>
                </a:solidFill>
              </a:rPr>
              <a:t>with a similar architecture 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has been trained as well.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4" name="Immagine 3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79CD5D14-7DE3-C3CD-5497-96E3C5AD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08" y="3333999"/>
            <a:ext cx="6495288" cy="273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08145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The goal of this project is to train a generative model capable of </a:t>
            </a:r>
            <a:r>
              <a:rPr lang="en-US" sz="20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creating images representing different kinds of landscapes</a:t>
            </a: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</p:txBody>
      </p:sp>
      <p:pic>
        <p:nvPicPr>
          <p:cNvPr id="20" name="Immagine 19" descr="Immagine che contiene schermata, cielo, natura&#10;&#10;Descrizione generata automaticamente">
            <a:extLst>
              <a:ext uri="{FF2B5EF4-FFF2-40B4-BE49-F238E27FC236}">
                <a16:creationId xmlns:a16="http://schemas.microsoft.com/office/drawing/2014/main" id="{2150CFBA-ECAB-F073-9555-671FE0A0E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91" y="2902177"/>
            <a:ext cx="4761522" cy="34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6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first metric used for evaluating the model performance is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Reconstruction Error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, which measures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how unfaithful the generated images are with respect to the original images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This was also </a:t>
            </a:r>
            <a:r>
              <a:rPr lang="en-US" sz="2000" b="1" dirty="0">
                <a:solidFill>
                  <a:srgbClr val="212121"/>
                </a:solidFill>
              </a:rPr>
              <a:t>used for training </a:t>
            </a:r>
            <a:r>
              <a:rPr lang="en-US" sz="2000" dirty="0">
                <a:solidFill>
                  <a:srgbClr val="212121"/>
                </a:solidFill>
              </a:rPr>
              <a:t>the model.</a:t>
            </a:r>
          </a:p>
          <a:p>
            <a:pPr marL="0" indent="0" algn="just"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02C75F1-AC6B-3325-F915-25893B7FE7B7}"/>
                  </a:ext>
                </a:extLst>
              </p:cNvPr>
              <p:cNvSpPr txBox="1"/>
              <p:nvPr/>
            </p:nvSpPr>
            <p:spPr>
              <a:xfrm>
                <a:off x="2940328" y="4004468"/>
                <a:ext cx="52384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𝑟𝑒𝑐𝑜𝑛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212121"/>
                  </a:solidFill>
                  <a:effectLst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02C75F1-AC6B-3325-F915-25893B7F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328" y="4004468"/>
                <a:ext cx="5238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901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200" b="0" i="0" dirty="0">
                <a:solidFill>
                  <a:srgbClr val="212121"/>
                </a:solidFill>
                <a:effectLst/>
              </a:rPr>
              <a:t>The second metric used for evaluating the model performance is the </a:t>
            </a:r>
            <a:r>
              <a:rPr lang="en-US" sz="2200" b="1" i="0" dirty="0">
                <a:solidFill>
                  <a:srgbClr val="212121"/>
                </a:solidFill>
                <a:effectLst/>
              </a:rPr>
              <a:t>Regularization Error</a:t>
            </a:r>
            <a:r>
              <a:rPr lang="en-US" sz="2200" i="0" dirty="0">
                <a:solidFill>
                  <a:srgbClr val="212121"/>
                </a:solidFill>
                <a:effectLst/>
              </a:rPr>
              <a:t>, which measures </a:t>
            </a:r>
            <a:r>
              <a:rPr lang="en-US" sz="2200" b="1" i="0" dirty="0">
                <a:solidFill>
                  <a:srgbClr val="212121"/>
                </a:solidFill>
                <a:effectLst/>
              </a:rPr>
              <a:t>the degree of incompleteness and discontinuity of the latent space.</a:t>
            </a:r>
            <a:endParaRPr lang="en-US" sz="2200" i="0" dirty="0">
              <a:solidFill>
                <a:srgbClr val="212121"/>
              </a:solidFill>
              <a:effectLst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i="1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i="1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dirty="0">
                <a:solidFill>
                  <a:srgbClr val="212121"/>
                </a:solidFill>
              </a:rPr>
              <a:t>This was also </a:t>
            </a:r>
            <a:r>
              <a:rPr lang="en-US" sz="2200" b="1" dirty="0">
                <a:solidFill>
                  <a:srgbClr val="212121"/>
                </a:solidFill>
              </a:rPr>
              <a:t>used for training </a:t>
            </a:r>
            <a:r>
              <a:rPr lang="en-US" sz="2200" dirty="0">
                <a:solidFill>
                  <a:srgbClr val="212121"/>
                </a:solidFill>
              </a:rPr>
              <a:t>the model.</a:t>
            </a:r>
          </a:p>
          <a:p>
            <a:pPr marL="0" indent="0" algn="just">
              <a:buNone/>
            </a:pPr>
            <a:endParaRPr lang="en-US" sz="2000" dirty="0">
              <a:solidFill>
                <a:srgbClr val="2121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3DEA920-8B8F-6853-D3D0-F9FC6DA090BF}"/>
                  </a:ext>
                </a:extLst>
              </p:cNvPr>
              <p:cNvSpPr txBox="1"/>
              <p:nvPr/>
            </p:nvSpPr>
            <p:spPr>
              <a:xfrm>
                <a:off x="3137190" y="4004468"/>
                <a:ext cx="4844724" cy="506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𝑟𝑒𝑔𝑢𝑙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,∑)||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3DEA920-8B8F-6853-D3D0-F9FC6DA0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190" y="4004468"/>
                <a:ext cx="4844724" cy="506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88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Generation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Finally, as the last metric, the </a:t>
            </a:r>
            <a:r>
              <a:rPr lang="en-US" sz="2000" b="1" dirty="0">
                <a:solidFill>
                  <a:srgbClr val="212121"/>
                </a:solidFill>
              </a:rPr>
              <a:t>quality</a:t>
            </a:r>
            <a:r>
              <a:rPr lang="en-US" sz="2000" dirty="0">
                <a:solidFill>
                  <a:srgbClr val="212121"/>
                </a:solidFill>
              </a:rPr>
              <a:t> of the generated images 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was measured as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accuracy achieved on them by the best landscape classifier for the dataset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In particular, the quality of the generated images has been evaluated </a:t>
            </a:r>
            <a:r>
              <a:rPr lang="en-US" sz="2000" b="1" dirty="0">
                <a:solidFill>
                  <a:srgbClr val="212121"/>
                </a:solidFill>
              </a:rPr>
              <a:t>for each landscape type separately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However, such measure is not complete, as it does not take in consideration the </a:t>
            </a:r>
            <a:r>
              <a:rPr lang="en-US" sz="2000" b="1" dirty="0">
                <a:solidFill>
                  <a:srgbClr val="212121"/>
                </a:solidFill>
              </a:rPr>
              <a:t>variance</a:t>
            </a:r>
            <a:r>
              <a:rPr lang="en-US" sz="2000" dirty="0">
                <a:solidFill>
                  <a:srgbClr val="212121"/>
                </a:solidFill>
              </a:rPr>
              <a:t> of the images generated by the model. Moreover, it is </a:t>
            </a:r>
            <a:r>
              <a:rPr lang="en-US" sz="2000" b="1" dirty="0">
                <a:solidFill>
                  <a:srgbClr val="212121"/>
                </a:solidFill>
              </a:rPr>
              <a:t>biased</a:t>
            </a:r>
            <a:r>
              <a:rPr lang="en-US" sz="2000" dirty="0">
                <a:solidFill>
                  <a:srgbClr val="212121"/>
                </a:solidFill>
              </a:rPr>
              <a:t> towards the features learnt by the landscape classifier.</a:t>
            </a:r>
          </a:p>
        </p:txBody>
      </p:sp>
    </p:spTree>
    <p:extLst>
      <p:ext uri="{BB962C8B-B14F-4D97-AF65-F5344CB8AC3E}">
        <p14:creationId xmlns:p14="http://schemas.microsoft.com/office/powerpoint/2010/main" val="1059506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8666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Performances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B41A327-6BCE-D034-2CE1-11F86D8C34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132550"/>
              </p:ext>
            </p:extLst>
          </p:nvPr>
        </p:nvGraphicFramePr>
        <p:xfrm>
          <a:off x="1362450" y="1905271"/>
          <a:ext cx="8594721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92">
                  <a:extLst>
                    <a:ext uri="{9D8B030D-6E8A-4147-A177-3AD203B41FA5}">
                      <a16:colId xmlns:a16="http://schemas.microsoft.com/office/drawing/2014/main" val="3286104376"/>
                    </a:ext>
                  </a:extLst>
                </a:gridCol>
                <a:gridCol w="640679">
                  <a:extLst>
                    <a:ext uri="{9D8B030D-6E8A-4147-A177-3AD203B41FA5}">
                      <a16:colId xmlns:a16="http://schemas.microsoft.com/office/drawing/2014/main" val="1903070789"/>
                    </a:ext>
                  </a:extLst>
                </a:gridCol>
                <a:gridCol w="984554">
                  <a:extLst>
                    <a:ext uri="{9D8B030D-6E8A-4147-A177-3AD203B41FA5}">
                      <a16:colId xmlns:a16="http://schemas.microsoft.com/office/drawing/2014/main" val="1959944522"/>
                    </a:ext>
                  </a:extLst>
                </a:gridCol>
                <a:gridCol w="645067">
                  <a:extLst>
                    <a:ext uri="{9D8B030D-6E8A-4147-A177-3AD203B41FA5}">
                      <a16:colId xmlns:a16="http://schemas.microsoft.com/office/drawing/2014/main" val="3767741777"/>
                    </a:ext>
                  </a:extLst>
                </a:gridCol>
                <a:gridCol w="720464">
                  <a:extLst>
                    <a:ext uri="{9D8B030D-6E8A-4147-A177-3AD203B41FA5}">
                      <a16:colId xmlns:a16="http://schemas.microsoft.com/office/drawing/2014/main" val="2117735260"/>
                    </a:ext>
                  </a:extLst>
                </a:gridCol>
                <a:gridCol w="646773">
                  <a:extLst>
                    <a:ext uri="{9D8B030D-6E8A-4147-A177-3AD203B41FA5}">
                      <a16:colId xmlns:a16="http://schemas.microsoft.com/office/drawing/2014/main" val="382196633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2424863880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385388194"/>
                    </a:ext>
                  </a:extLst>
                </a:gridCol>
                <a:gridCol w="631133">
                  <a:extLst>
                    <a:ext uri="{9D8B030D-6E8A-4147-A177-3AD203B41FA5}">
                      <a16:colId xmlns:a16="http://schemas.microsoft.com/office/drawing/2014/main" val="1484375872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204789994"/>
                    </a:ext>
                  </a:extLst>
                </a:gridCol>
                <a:gridCol w="749611">
                  <a:extLst>
                    <a:ext uri="{9D8B030D-6E8A-4147-A177-3AD203B41FA5}">
                      <a16:colId xmlns:a16="http://schemas.microsoft.com/office/drawing/2014/main" val="23693780"/>
                    </a:ext>
                  </a:extLst>
                </a:gridCol>
                <a:gridCol w="621344">
                  <a:extLst>
                    <a:ext uri="{9D8B030D-6E8A-4147-A177-3AD203B41FA5}">
                      <a16:colId xmlns:a16="http://schemas.microsoft.com/office/drawing/2014/main" val="300334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Variant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E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F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D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W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LA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>
                          <a:latin typeface="+mj-lt"/>
                          <a:cs typeface="Lao UI" panose="020B0502040204020203" pitchFamily="34" charset="0"/>
                        </a:rPr>
                        <a:t>λ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+mj-lt"/>
                        </a:rPr>
                        <a:t>E</a:t>
                      </a:r>
                      <a:r>
                        <a:rPr lang="en-US" sz="1000" dirty="0" err="1">
                          <a:latin typeface="+mj-lt"/>
                        </a:rPr>
                        <a:t>recon</a:t>
                      </a:r>
                      <a:endParaRPr lang="it-IT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E</a:t>
                      </a:r>
                      <a:r>
                        <a:rPr lang="en-US" sz="1000" dirty="0">
                          <a:latin typeface="+mj-lt"/>
                        </a:rPr>
                        <a:t>regul</a:t>
                      </a:r>
                      <a:endParaRPr lang="it-IT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+mj-lt"/>
                        </a:rPr>
                        <a:t>Q</a:t>
                      </a:r>
                      <a:r>
                        <a:rPr lang="en-US" sz="1000" dirty="0" err="1">
                          <a:latin typeface="+mj-lt"/>
                        </a:rPr>
                        <a:t>avg</a:t>
                      </a:r>
                      <a:endParaRPr lang="it-IT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86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Narrow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2048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14M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430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n/a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n/a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35%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AlexNet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4096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4096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166M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278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n/a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n/a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37%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44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Wide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13M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tanh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481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480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44%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9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Wide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38M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tanh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355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349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6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39%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13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Wide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321M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tanh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207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156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51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36%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Wide +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636M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0.1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57</a:t>
                      </a:r>
                    </a:p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(291)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26 </a:t>
                      </a:r>
                      <a:r>
                        <a:rPr lang="en-US" sz="1400" b="1" dirty="0">
                          <a:latin typeface="+mj-lt"/>
                          <a:cs typeface="Lao UI" panose="020B0502040204020203" pitchFamily="34" charset="0"/>
                        </a:rPr>
                        <a:t>(260)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28%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038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Wide +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636M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164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103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61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34%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49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Wide +*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65536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1024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202M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9.5h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160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112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48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41%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5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Wide +*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64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208M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22h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89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42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47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43%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98958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D99262-A235-86A5-E7BA-047D3C1F8708}"/>
              </a:ext>
            </a:extLst>
          </p:cNvPr>
          <p:cNvSpPr txBox="1"/>
          <p:nvPr/>
        </p:nvSpPr>
        <p:spPr>
          <a:xfrm>
            <a:off x="2067278" y="5912809"/>
            <a:ext cx="718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T1. The performances of some of the best configurations tried for each variant of the model.</a:t>
            </a:r>
          </a:p>
          <a:p>
            <a:r>
              <a:rPr lang="en-US" sz="1200" b="1" dirty="0"/>
              <a:t>      E: </a:t>
            </a:r>
            <a:r>
              <a:rPr lang="en-US" sz="1200" dirty="0"/>
              <a:t>epochs; </a:t>
            </a:r>
            <a:r>
              <a:rPr lang="en-US" sz="1200" b="1" dirty="0"/>
              <a:t>F: </a:t>
            </a:r>
            <a:r>
              <a:rPr lang="en-US" sz="1200" dirty="0"/>
              <a:t>features; </a:t>
            </a:r>
            <a:r>
              <a:rPr lang="en-US" sz="1200" b="1" dirty="0"/>
              <a:t>D: </a:t>
            </a:r>
            <a:r>
              <a:rPr lang="en-US" sz="1200" dirty="0"/>
              <a:t>code size; </a:t>
            </a:r>
            <a:r>
              <a:rPr lang="en-US" sz="1200" b="1" dirty="0"/>
              <a:t>W: </a:t>
            </a:r>
            <a:r>
              <a:rPr lang="en-US" sz="1200" dirty="0"/>
              <a:t>weights; </a:t>
            </a:r>
            <a:r>
              <a:rPr lang="en-US" sz="1200" b="1" dirty="0"/>
              <a:t>T: </a:t>
            </a:r>
            <a:r>
              <a:rPr lang="en-US" sz="1200" dirty="0"/>
              <a:t>training time; </a:t>
            </a:r>
            <a:r>
              <a:rPr lang="en-US" sz="1200" b="1" dirty="0"/>
              <a:t>LA: </a:t>
            </a:r>
            <a:r>
              <a:rPr lang="en-US" sz="1200" dirty="0"/>
              <a:t>latent activation; </a:t>
            </a:r>
            <a:r>
              <a:rPr lang="en-US" sz="1200" b="1" dirty="0"/>
              <a:t>L: </a:t>
            </a:r>
            <a:r>
              <a:rPr lang="en-US" sz="1200" dirty="0"/>
              <a:t>loss;</a:t>
            </a:r>
            <a:br>
              <a:rPr lang="en-US" sz="1200" dirty="0"/>
            </a:br>
            <a:r>
              <a:rPr lang="en-US" sz="1200" dirty="0"/>
              <a:t>      </a:t>
            </a:r>
            <a:r>
              <a:rPr lang="en-US" sz="1200" b="1" dirty="0" err="1"/>
              <a:t>Q</a:t>
            </a:r>
            <a:r>
              <a:rPr lang="en-US" sz="800" b="1" dirty="0" err="1"/>
              <a:t>avg</a:t>
            </a:r>
            <a:r>
              <a:rPr lang="en-US" sz="1200" b="1" dirty="0"/>
              <a:t>: </a:t>
            </a:r>
            <a:r>
              <a:rPr lang="en-US" sz="1200" dirty="0"/>
              <a:t>average quality; </a:t>
            </a:r>
            <a:r>
              <a:rPr lang="en-US" sz="1200" b="1" dirty="0"/>
              <a:t>*</a:t>
            </a:r>
            <a:r>
              <a:rPr lang="en-US" sz="1200" dirty="0"/>
              <a:t>:</a:t>
            </a:r>
            <a:r>
              <a:rPr lang="en-US" sz="1200" b="1" dirty="0"/>
              <a:t> </a:t>
            </a:r>
            <a:r>
              <a:rPr lang="en-US" sz="1200" dirty="0"/>
              <a:t>improved wide variant with images resized to 128x128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261351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Narrow Variant (1/3)</a:t>
            </a:r>
          </a:p>
        </p:txBody>
      </p:sp>
      <p:pic>
        <p:nvPicPr>
          <p:cNvPr id="5" name="Segnaposto contenuto 4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7DF00CE5-3E89-7AF6-E9D0-1C8C24EA3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78" y="1874202"/>
            <a:ext cx="4293174" cy="4351338"/>
          </a:xfrm>
        </p:spPr>
      </p:pic>
      <p:pic>
        <p:nvPicPr>
          <p:cNvPr id="9" name="Immagine 8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BAE7B97B-E328-E563-B8E8-05FBDEA63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4202"/>
            <a:ext cx="429317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54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Narrow Variant (2/3)</a:t>
            </a:r>
          </a:p>
        </p:txBody>
      </p:sp>
      <p:pic>
        <p:nvPicPr>
          <p:cNvPr id="6" name="Segnaposto contenuto 6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F9EC092B-86C6-7ABD-217D-58FD7B79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4202"/>
            <a:ext cx="4293174" cy="4351338"/>
          </a:xfrm>
        </p:spPr>
      </p:pic>
      <p:pic>
        <p:nvPicPr>
          <p:cNvPr id="7" name="Immagine 6" descr="Immagine che contiene schermata, quadrato, Rettangolo, Simmetria&#10;&#10;Descrizione generata automaticamente">
            <a:extLst>
              <a:ext uri="{FF2B5EF4-FFF2-40B4-BE49-F238E27FC236}">
                <a16:creationId xmlns:a16="http://schemas.microsoft.com/office/drawing/2014/main" id="{1EC05096-3E71-2C18-B206-6B3F5AAA9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874202"/>
            <a:ext cx="42931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72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Narrow Variant (3/3)</a:t>
            </a:r>
          </a:p>
        </p:txBody>
      </p:sp>
      <p:pic>
        <p:nvPicPr>
          <p:cNvPr id="14" name="Segnaposto contenuto 13" descr="Immagine che contiene schermata, testo, Rettangolo, quadrato&#10;&#10;Descrizione generata automaticamente">
            <a:extLst>
              <a:ext uri="{FF2B5EF4-FFF2-40B4-BE49-F238E27FC236}">
                <a16:creationId xmlns:a16="http://schemas.microsoft.com/office/drawing/2014/main" id="{DB02B08F-E60F-C7A8-CB24-542D598B7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874520"/>
            <a:ext cx="4293174" cy="4351338"/>
          </a:xfr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572564-DE12-EF44-791D-D034BC42F9EE}"/>
              </a:ext>
            </a:extLst>
          </p:cNvPr>
          <p:cNvSpPr txBox="1">
            <a:spLocks/>
          </p:cNvSpPr>
          <p:nvPr/>
        </p:nvSpPr>
        <p:spPr>
          <a:xfrm>
            <a:off x="6096000" y="1975104"/>
            <a:ext cx="3761232" cy="420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Landscapes are mostly </a:t>
            </a:r>
            <a:r>
              <a:rPr lang="en-US" sz="2000" b="1" dirty="0">
                <a:solidFill>
                  <a:srgbClr val="212121"/>
                </a:solidFill>
              </a:rPr>
              <a:t>combinations of colors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Usually there is a </a:t>
            </a:r>
            <a:r>
              <a:rPr lang="en-US" sz="2000" b="1" dirty="0">
                <a:solidFill>
                  <a:srgbClr val="212121"/>
                </a:solidFill>
              </a:rPr>
              <a:t>terrain</a:t>
            </a:r>
            <a:r>
              <a:rPr lang="en-US" sz="2000" dirty="0">
                <a:solidFill>
                  <a:srgbClr val="212121"/>
                </a:solidFill>
              </a:rPr>
              <a:t> and a </a:t>
            </a:r>
            <a:r>
              <a:rPr lang="en-US" sz="2000" b="1" dirty="0">
                <a:solidFill>
                  <a:srgbClr val="212121"/>
                </a:solidFill>
              </a:rPr>
              <a:t>sky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It can be either </a:t>
            </a:r>
            <a:r>
              <a:rPr lang="en-US" sz="2000" b="1" dirty="0">
                <a:solidFill>
                  <a:srgbClr val="212121"/>
                </a:solidFill>
              </a:rPr>
              <a:t>day</a:t>
            </a:r>
            <a:r>
              <a:rPr lang="en-US" sz="2000" dirty="0">
                <a:solidFill>
                  <a:srgbClr val="212121"/>
                </a:solidFill>
              </a:rPr>
              <a:t> or </a:t>
            </a:r>
            <a:r>
              <a:rPr lang="en-US" sz="2000" b="1" dirty="0">
                <a:solidFill>
                  <a:srgbClr val="212121"/>
                </a:solidFill>
              </a:rPr>
              <a:t>night</a:t>
            </a:r>
            <a:endParaRPr lang="en-US" sz="20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AlexNet Variant (1/3)</a:t>
            </a:r>
          </a:p>
        </p:txBody>
      </p:sp>
      <p:pic>
        <p:nvPicPr>
          <p:cNvPr id="7" name="Segnaposto contenuto 6" descr="Immagine che contiene quadrato, Rettangolo, modello, Simmetria&#10;&#10;Descrizione generata automaticamente">
            <a:extLst>
              <a:ext uri="{FF2B5EF4-FFF2-40B4-BE49-F238E27FC236}">
                <a16:creationId xmlns:a16="http://schemas.microsoft.com/office/drawing/2014/main" id="{FD9EBD23-3F0C-31D4-6AE1-8345D75A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9629"/>
            <a:ext cx="4373557" cy="4351338"/>
          </a:xfrm>
        </p:spPr>
      </p:pic>
      <p:pic>
        <p:nvPicPr>
          <p:cNvPr id="10" name="Immagine 9" descr="Immagine che contiene quadrato, Rettangolo, modello, schermata&#10;&#10;Descrizione generata automaticamente">
            <a:extLst>
              <a:ext uri="{FF2B5EF4-FFF2-40B4-BE49-F238E27FC236}">
                <a16:creationId xmlns:a16="http://schemas.microsoft.com/office/drawing/2014/main" id="{1A22B91C-64D8-10AD-26F1-D48C4051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9630"/>
            <a:ext cx="4373557" cy="435133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4262E7-F46E-0ADF-2ED5-C16230C71A6F}"/>
              </a:ext>
            </a:extLst>
          </p:cNvPr>
          <p:cNvSpPr txBox="1"/>
          <p:nvPr/>
        </p:nvSpPr>
        <p:spPr>
          <a:xfrm>
            <a:off x="3103042" y="627149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coasts</a:t>
            </a:r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BBF140-F6B8-8018-D0DC-377E77C69209}"/>
              </a:ext>
            </a:extLst>
          </p:cNvPr>
          <p:cNvSpPr txBox="1"/>
          <p:nvPr/>
        </p:nvSpPr>
        <p:spPr>
          <a:xfrm>
            <a:off x="7890683" y="6271497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deserts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037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AlexNet Variant (2/3)</a:t>
            </a:r>
          </a:p>
        </p:txBody>
      </p:sp>
      <p:pic>
        <p:nvPicPr>
          <p:cNvPr id="8" name="Segnaposto contenuto 7" descr="Immagine che contiene quadrato, modello, Simmetria, Rettangolo&#10;&#10;Descrizione generata automaticamente">
            <a:extLst>
              <a:ext uri="{FF2B5EF4-FFF2-40B4-BE49-F238E27FC236}">
                <a16:creationId xmlns:a16="http://schemas.microsoft.com/office/drawing/2014/main" id="{E496353E-34C4-14A2-5732-AA0B4E2C7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6816"/>
            <a:ext cx="4373557" cy="4351338"/>
          </a:xfrm>
        </p:spPr>
      </p:pic>
      <p:pic>
        <p:nvPicPr>
          <p:cNvPr id="10" name="Immagine 9" descr="Immagine che contiene quadrato, Rettangolo, Simmetria, modello&#10;&#10;Descrizione generata automaticamente">
            <a:extLst>
              <a:ext uri="{FF2B5EF4-FFF2-40B4-BE49-F238E27FC236}">
                <a16:creationId xmlns:a16="http://schemas.microsoft.com/office/drawing/2014/main" id="{1EA31DDF-0F4F-D9B0-FF0B-2AEAB3EE5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6816"/>
            <a:ext cx="4373557" cy="435133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F0429-E7DD-0237-03AC-0B3A015B6BEC}"/>
              </a:ext>
            </a:extLst>
          </p:cNvPr>
          <p:cNvSpPr txBox="1"/>
          <p:nvPr/>
        </p:nvSpPr>
        <p:spPr>
          <a:xfrm>
            <a:off x="3078196" y="6265871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forests</a:t>
            </a:r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4B06AE5-968C-E9E2-2AED-6B5AE98A2DEF}"/>
              </a:ext>
            </a:extLst>
          </p:cNvPr>
          <p:cNvSpPr txBox="1"/>
          <p:nvPr/>
        </p:nvSpPr>
        <p:spPr>
          <a:xfrm>
            <a:off x="7869844" y="6265870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glaciers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47138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To let the user choose the kind of landscape to generate during prediction, the type of generative model trained in this project will be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Decoder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of a </a:t>
            </a:r>
            <a:r>
              <a:rPr lang="en-US" sz="2000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Conditional Variational AutoEncoder (CVAE)</a:t>
            </a:r>
            <a:r>
              <a:rPr lang="en-US" sz="20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</p:txBody>
      </p:sp>
      <p:pic>
        <p:nvPicPr>
          <p:cNvPr id="16" name="Immagine 15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EE05D911-A71E-9057-9F33-C03B3327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39" y="3600039"/>
            <a:ext cx="7306226" cy="20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88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AlexNet Variant (3/3)</a:t>
            </a:r>
          </a:p>
        </p:txBody>
      </p:sp>
      <p:pic>
        <p:nvPicPr>
          <p:cNvPr id="6" name="Segnaposto contenuto 5" descr="Immagine che contiene quadrato, Rettangolo, modello, Simmetria&#10;&#10;Descrizione generata automaticamente">
            <a:extLst>
              <a:ext uri="{FF2B5EF4-FFF2-40B4-BE49-F238E27FC236}">
                <a16:creationId xmlns:a16="http://schemas.microsoft.com/office/drawing/2014/main" id="{AB92B9A8-BC7D-FF40-BB87-90058185E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6816"/>
            <a:ext cx="4373557" cy="435133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F27AB3-05F1-28CC-5C8F-1DC638A86B58}"/>
              </a:ext>
            </a:extLst>
          </p:cNvPr>
          <p:cNvSpPr txBox="1"/>
          <p:nvPr/>
        </p:nvSpPr>
        <p:spPr>
          <a:xfrm>
            <a:off x="2913086" y="628072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mountains</a:t>
            </a:r>
            <a:endParaRPr lang="it-IT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40BA5-31C0-CC32-0369-D41A29BF0459}"/>
              </a:ext>
            </a:extLst>
          </p:cNvPr>
          <p:cNvSpPr txBox="1">
            <a:spLocks/>
          </p:cNvSpPr>
          <p:nvPr/>
        </p:nvSpPr>
        <p:spPr>
          <a:xfrm>
            <a:off x="6096000" y="1975104"/>
            <a:ext cx="3761232" cy="420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Landscapes are also </a:t>
            </a:r>
            <a:r>
              <a:rPr lang="en-US" sz="2000" b="1" dirty="0">
                <a:solidFill>
                  <a:srgbClr val="212121"/>
                </a:solidFill>
              </a:rPr>
              <a:t>combinations of </a:t>
            </a:r>
            <a:br>
              <a:rPr lang="en-US" sz="2000" b="1" dirty="0">
                <a:solidFill>
                  <a:srgbClr val="212121"/>
                </a:solidFill>
              </a:rPr>
            </a:br>
            <a:r>
              <a:rPr lang="en-US" sz="2000" b="1" dirty="0">
                <a:solidFill>
                  <a:srgbClr val="212121"/>
                </a:solidFill>
              </a:rPr>
              <a:t>shapes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Some pictures seem</a:t>
            </a:r>
            <a:br>
              <a:rPr lang="en-US" sz="2000" dirty="0">
                <a:solidFill>
                  <a:srgbClr val="212121"/>
                </a:solidFill>
              </a:rPr>
            </a:br>
            <a:r>
              <a:rPr lang="en-US" sz="2000" dirty="0">
                <a:solidFill>
                  <a:srgbClr val="212121"/>
                </a:solidFill>
              </a:rPr>
              <a:t>possibly realistic, but</a:t>
            </a:r>
            <a:br>
              <a:rPr lang="en-US" sz="2000" dirty="0">
                <a:solidFill>
                  <a:srgbClr val="212121"/>
                </a:solidFill>
              </a:rPr>
            </a:br>
            <a:r>
              <a:rPr lang="en-US" sz="2000" b="1" dirty="0">
                <a:solidFill>
                  <a:srgbClr val="212121"/>
                </a:solidFill>
              </a:rPr>
              <a:t>very</a:t>
            </a:r>
            <a:r>
              <a:rPr lang="en-US" sz="2000" dirty="0">
                <a:solidFill>
                  <a:srgbClr val="212121"/>
                </a:solidFill>
              </a:rPr>
              <a:t> </a:t>
            </a:r>
            <a:r>
              <a:rPr lang="en-US" sz="2000" b="1" dirty="0">
                <a:solidFill>
                  <a:srgbClr val="212121"/>
                </a:solidFill>
              </a:rPr>
              <a:t>out of focus</a:t>
            </a:r>
            <a:endParaRPr lang="en-US" sz="20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88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Improved Wide Variant (1/3)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4262E7-F46E-0ADF-2ED5-C16230C71A6F}"/>
              </a:ext>
            </a:extLst>
          </p:cNvPr>
          <p:cNvSpPr txBox="1"/>
          <p:nvPr/>
        </p:nvSpPr>
        <p:spPr>
          <a:xfrm>
            <a:off x="3103042" y="627149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coasts</a:t>
            </a:r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BBF140-F6B8-8018-D0DC-377E77C69209}"/>
              </a:ext>
            </a:extLst>
          </p:cNvPr>
          <p:cNvSpPr txBox="1"/>
          <p:nvPr/>
        </p:nvSpPr>
        <p:spPr>
          <a:xfrm>
            <a:off x="7890683" y="6271497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deserts</a:t>
            </a:r>
            <a:endParaRPr lang="it-IT" sz="1400" dirty="0"/>
          </a:p>
        </p:txBody>
      </p:sp>
      <p:pic>
        <p:nvPicPr>
          <p:cNvPr id="6" name="Segnaposto contenuto 5" descr="Immagine che contiene dipinto, Policromia, collage&#10;&#10;Descrizione generata automaticamente">
            <a:extLst>
              <a:ext uri="{FF2B5EF4-FFF2-40B4-BE49-F238E27FC236}">
                <a16:creationId xmlns:a16="http://schemas.microsoft.com/office/drawing/2014/main" id="{480570C4-F9DE-9652-6264-2E38F088A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0" y="1959629"/>
            <a:ext cx="4373557" cy="4351338"/>
          </a:xfrm>
        </p:spPr>
      </p:pic>
      <p:pic>
        <p:nvPicPr>
          <p:cNvPr id="9" name="Immagine 8" descr="Immagine che contiene Policromia, nuvola, schermata&#10;&#10;Descrizione generata automaticamente">
            <a:extLst>
              <a:ext uri="{FF2B5EF4-FFF2-40B4-BE49-F238E27FC236}">
                <a16:creationId xmlns:a16="http://schemas.microsoft.com/office/drawing/2014/main" id="{F37D8DBF-667F-F614-9447-D65A4E40B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9629"/>
            <a:ext cx="43735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86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Improved Wide Variant (2/3)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F0429-E7DD-0237-03AC-0B3A015B6BEC}"/>
              </a:ext>
            </a:extLst>
          </p:cNvPr>
          <p:cNvSpPr txBox="1"/>
          <p:nvPr/>
        </p:nvSpPr>
        <p:spPr>
          <a:xfrm>
            <a:off x="3078196" y="6265871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forests</a:t>
            </a:r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4B06AE5-968C-E9E2-2AED-6B5AE98A2DEF}"/>
              </a:ext>
            </a:extLst>
          </p:cNvPr>
          <p:cNvSpPr txBox="1"/>
          <p:nvPr/>
        </p:nvSpPr>
        <p:spPr>
          <a:xfrm>
            <a:off x="7869844" y="6265870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glaciers</a:t>
            </a:r>
            <a:endParaRPr lang="it-IT" sz="1400" dirty="0"/>
          </a:p>
        </p:txBody>
      </p:sp>
      <p:pic>
        <p:nvPicPr>
          <p:cNvPr id="6" name="Segnaposto contenuto 5" descr="Immagine che contiene Policromia, Rettangolo, quadrato&#10;&#10;Descrizione generata automaticamente">
            <a:extLst>
              <a:ext uri="{FF2B5EF4-FFF2-40B4-BE49-F238E27FC236}">
                <a16:creationId xmlns:a16="http://schemas.microsoft.com/office/drawing/2014/main" id="{9476296E-A859-A572-3CBC-4F57360E3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6815"/>
            <a:ext cx="4373557" cy="4351338"/>
          </a:xfrm>
        </p:spPr>
      </p:pic>
      <p:pic>
        <p:nvPicPr>
          <p:cNvPr id="9" name="Immagine 8" descr="Immagine che contiene Policromia, schermata, collage&#10;&#10;Descrizione generata automaticamente">
            <a:extLst>
              <a:ext uri="{FF2B5EF4-FFF2-40B4-BE49-F238E27FC236}">
                <a16:creationId xmlns:a16="http://schemas.microsoft.com/office/drawing/2014/main" id="{CB279785-D6CC-BC96-533C-DE7A85A97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6815"/>
            <a:ext cx="437355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9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Improved Wide Variant (3/3)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F27AB3-05F1-28CC-5C8F-1DC638A86B58}"/>
              </a:ext>
            </a:extLst>
          </p:cNvPr>
          <p:cNvSpPr txBox="1"/>
          <p:nvPr/>
        </p:nvSpPr>
        <p:spPr>
          <a:xfrm>
            <a:off x="2913086" y="628072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mountains</a:t>
            </a:r>
            <a:endParaRPr lang="it-IT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40BA5-31C0-CC32-0369-D41A29BF0459}"/>
              </a:ext>
            </a:extLst>
          </p:cNvPr>
          <p:cNvSpPr txBox="1">
            <a:spLocks/>
          </p:cNvSpPr>
          <p:nvPr/>
        </p:nvSpPr>
        <p:spPr>
          <a:xfrm>
            <a:off x="6096000" y="1975104"/>
            <a:ext cx="3761232" cy="420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The pictures are no longer </a:t>
            </a:r>
            <a:r>
              <a:rPr lang="en-US" sz="2000" b="1" dirty="0">
                <a:solidFill>
                  <a:srgbClr val="212121"/>
                </a:solidFill>
              </a:rPr>
              <a:t>out of focus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Some pictures seem like </a:t>
            </a:r>
            <a:r>
              <a:rPr lang="en-US" sz="2000" b="1" dirty="0">
                <a:solidFill>
                  <a:srgbClr val="212121"/>
                </a:solidFill>
              </a:rPr>
              <a:t>impressionistic </a:t>
            </a:r>
            <a:r>
              <a:rPr lang="en-US" sz="2000" dirty="0">
                <a:solidFill>
                  <a:srgbClr val="212121"/>
                </a:solidFill>
              </a:rPr>
              <a:t>representations of landscapes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There’s still </a:t>
            </a:r>
            <a:r>
              <a:rPr lang="en-US" sz="2000" b="1" dirty="0">
                <a:solidFill>
                  <a:srgbClr val="212121"/>
                </a:solidFill>
              </a:rPr>
              <a:t>lack of details </a:t>
            </a:r>
            <a:r>
              <a:rPr lang="en-US" sz="2000" dirty="0">
                <a:solidFill>
                  <a:srgbClr val="212121"/>
                </a:solidFill>
              </a:rPr>
              <a:t>in the images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More </a:t>
            </a:r>
            <a:r>
              <a:rPr lang="en-US" sz="2000" b="1" dirty="0">
                <a:solidFill>
                  <a:srgbClr val="212121"/>
                </a:solidFill>
              </a:rPr>
              <a:t>outliers</a:t>
            </a:r>
            <a:r>
              <a:rPr lang="en-US" sz="2000" dirty="0">
                <a:solidFill>
                  <a:srgbClr val="212121"/>
                </a:solidFill>
              </a:rPr>
              <a:t> in the generated images</a:t>
            </a:r>
          </a:p>
        </p:txBody>
      </p:sp>
      <p:pic>
        <p:nvPicPr>
          <p:cNvPr id="9" name="Segnaposto contenuto 8" descr="Immagine che contiene Policromia, schermata, collage&#10;&#10;Descrizione generata automaticamente">
            <a:extLst>
              <a:ext uri="{FF2B5EF4-FFF2-40B4-BE49-F238E27FC236}">
                <a16:creationId xmlns:a16="http://schemas.microsoft.com/office/drawing/2014/main" id="{D791005A-732C-2EAC-01FE-857FA8F26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6815"/>
            <a:ext cx="4373557" cy="4351338"/>
          </a:xfrm>
        </p:spPr>
      </p:pic>
    </p:spTree>
    <p:extLst>
      <p:ext uri="{BB962C8B-B14F-4D97-AF65-F5344CB8AC3E}">
        <p14:creationId xmlns:p14="http://schemas.microsoft.com/office/powerpoint/2010/main" val="564725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CC9D84-A48A-DCA2-DBAC-63C7DE75D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/>
              <a:t>AutoEncoder</a:t>
            </a:r>
            <a:r>
              <a:rPr lang="en-US" b="1" dirty="0"/>
              <a:t> </a:t>
            </a:r>
            <a:r>
              <a:rPr lang="en-US" dirty="0"/>
              <a:t>could reconstruct the original images flawlessly.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AE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5EDFE0D-1230-B401-BDBD-959763B8FF4B}"/>
              </a:ext>
            </a:extLst>
          </p:cNvPr>
          <p:cNvGrpSpPr/>
          <p:nvPr/>
        </p:nvGrpSpPr>
        <p:grpSpPr>
          <a:xfrm>
            <a:off x="3193978" y="2304169"/>
            <a:ext cx="4933409" cy="4440984"/>
            <a:chOff x="3193978" y="2359033"/>
            <a:chExt cx="4933409" cy="4440984"/>
          </a:xfrm>
        </p:grpSpPr>
        <p:pic>
          <p:nvPicPr>
            <p:cNvPr id="4" name="Immagine 3" descr="Immagine che contiene schermata, acqua, collage, aria aperta&#10;&#10;Descrizione generata automaticamente">
              <a:extLst>
                <a:ext uri="{FF2B5EF4-FFF2-40B4-BE49-F238E27FC236}">
                  <a16:creationId xmlns:a16="http://schemas.microsoft.com/office/drawing/2014/main" id="{162271C7-7D57-D596-F162-278BF290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978" y="2359033"/>
              <a:ext cx="4880173" cy="4133207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E1E839A-9143-FFB9-5E15-46F58870FD99}"/>
                </a:ext>
              </a:extLst>
            </p:cNvPr>
            <p:cNvSpPr txBox="1"/>
            <p:nvPr/>
          </p:nvSpPr>
          <p:spPr>
            <a:xfrm>
              <a:off x="3379411" y="6492240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</a:t>
              </a:r>
              <a:endParaRPr lang="it-IT" sz="1400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2AD874E-DD57-86AE-E753-A557F4C68837}"/>
                </a:ext>
              </a:extLst>
            </p:cNvPr>
            <p:cNvSpPr txBox="1"/>
            <p:nvPr/>
          </p:nvSpPr>
          <p:spPr>
            <a:xfrm>
              <a:off x="4464096" y="6492240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generated</a:t>
              </a:r>
              <a:endParaRPr lang="it-IT" sz="1400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E009EE0-2B42-039B-7E66-3D44E642FB4C}"/>
                </a:ext>
              </a:extLst>
            </p:cNvPr>
            <p:cNvSpPr txBox="1"/>
            <p:nvPr/>
          </p:nvSpPr>
          <p:spPr>
            <a:xfrm>
              <a:off x="6059664" y="6492239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</a:t>
              </a:r>
              <a:endParaRPr lang="it-IT" sz="1400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163B5DF-6A86-4D34-5964-7F9137AF8B55}"/>
                </a:ext>
              </a:extLst>
            </p:cNvPr>
            <p:cNvSpPr txBox="1"/>
            <p:nvPr/>
          </p:nvSpPr>
          <p:spPr>
            <a:xfrm>
              <a:off x="7115572" y="6492238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generated</a:t>
              </a:r>
              <a:endParaRPr lang="it-I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5587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CC9D84-A48A-DCA2-DBAC-63C7DE75D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VAE </a:t>
            </a:r>
            <a:r>
              <a:rPr lang="en-US" dirty="0"/>
              <a:t>and the </a:t>
            </a:r>
            <a:r>
              <a:rPr lang="en-US" b="1" dirty="0"/>
              <a:t>CVAE </a:t>
            </a:r>
            <a:r>
              <a:rPr lang="en-US" dirty="0"/>
              <a:t>could </a:t>
            </a:r>
            <a:r>
              <a:rPr lang="en-US" b="1" dirty="0"/>
              <a:t>not</a:t>
            </a:r>
            <a:r>
              <a:rPr lang="en-US" dirty="0"/>
              <a:t> reconstruct the original images flawlessly.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VAE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6411D70-0796-715D-D61D-F907721BA923}"/>
              </a:ext>
            </a:extLst>
          </p:cNvPr>
          <p:cNvGrpSpPr/>
          <p:nvPr/>
        </p:nvGrpSpPr>
        <p:grpSpPr>
          <a:xfrm>
            <a:off x="3189345" y="2294136"/>
            <a:ext cx="4938042" cy="4451017"/>
            <a:chOff x="3189345" y="2294136"/>
            <a:chExt cx="4938042" cy="4451017"/>
          </a:xfrm>
        </p:grpSpPr>
        <p:pic>
          <p:nvPicPr>
            <p:cNvPr id="7" name="Immagine 6" descr="Immagine che contiene schermata, acqua, collage, aria aperta&#10;&#10;Descrizione generata automaticamente">
              <a:extLst>
                <a:ext uri="{FF2B5EF4-FFF2-40B4-BE49-F238E27FC236}">
                  <a16:creationId xmlns:a16="http://schemas.microsoft.com/office/drawing/2014/main" id="{03EB1D23-D165-C358-A582-396B3D173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345" y="2294136"/>
              <a:ext cx="4880173" cy="4133207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30FDDBB-CFA9-95A1-9090-3E0EFEF0CF78}"/>
                </a:ext>
              </a:extLst>
            </p:cNvPr>
            <p:cNvSpPr txBox="1"/>
            <p:nvPr/>
          </p:nvSpPr>
          <p:spPr>
            <a:xfrm>
              <a:off x="3379411" y="6437376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</a:t>
              </a:r>
              <a:endParaRPr lang="it-IT" sz="1400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A7D9A84-319C-E9D8-9CA3-AEC242D8B22C}"/>
                </a:ext>
              </a:extLst>
            </p:cNvPr>
            <p:cNvSpPr txBox="1"/>
            <p:nvPr/>
          </p:nvSpPr>
          <p:spPr>
            <a:xfrm>
              <a:off x="4464096" y="6437376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generated</a:t>
              </a:r>
              <a:endParaRPr lang="it-IT" sz="1400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6C3971B-0F50-21AB-B32C-D51EEF487299}"/>
                </a:ext>
              </a:extLst>
            </p:cNvPr>
            <p:cNvSpPr txBox="1"/>
            <p:nvPr/>
          </p:nvSpPr>
          <p:spPr>
            <a:xfrm>
              <a:off x="6059664" y="6437375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</a:t>
              </a:r>
              <a:endParaRPr lang="it-IT" sz="1400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D237F4E-36DC-1C41-8FF9-E51F5A0B419E}"/>
                </a:ext>
              </a:extLst>
            </p:cNvPr>
            <p:cNvSpPr txBox="1"/>
            <p:nvPr/>
          </p:nvSpPr>
          <p:spPr>
            <a:xfrm>
              <a:off x="7115572" y="643737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generated</a:t>
              </a:r>
              <a:endParaRPr lang="it-I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198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 (1/4)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Increasing the dimension of the latent space increases the amount of details</a:t>
            </a:r>
            <a:r>
              <a:rPr lang="en-US" sz="2000" dirty="0">
                <a:solidFill>
                  <a:srgbClr val="212121"/>
                </a:solidFill>
              </a:rPr>
              <a:t> in the images, up to a certain limit. However, it also </a:t>
            </a:r>
            <a:r>
              <a:rPr lang="en-US" sz="2000" b="1" dirty="0">
                <a:solidFill>
                  <a:srgbClr val="212121"/>
                </a:solidFill>
              </a:rPr>
              <a:t>increases the amount of outliers </a:t>
            </a:r>
            <a:r>
              <a:rPr lang="en-US" sz="2000" dirty="0">
                <a:solidFill>
                  <a:srgbClr val="212121"/>
                </a:solidFill>
              </a:rPr>
              <a:t>in the generated images;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B36DC80-C1DD-360D-88DA-89A33E460490}"/>
              </a:ext>
            </a:extLst>
          </p:cNvPr>
          <p:cNvGrpSpPr/>
          <p:nvPr/>
        </p:nvGrpSpPr>
        <p:grpSpPr>
          <a:xfrm>
            <a:off x="2616797" y="3078672"/>
            <a:ext cx="5227142" cy="3519288"/>
            <a:chOff x="2945981" y="3179256"/>
            <a:chExt cx="5227142" cy="3519288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59803534-4B9B-CEF9-14E8-2964AC3F35E6}"/>
                </a:ext>
              </a:extLst>
            </p:cNvPr>
            <p:cNvGrpSpPr/>
            <p:nvPr/>
          </p:nvGrpSpPr>
          <p:grpSpPr>
            <a:xfrm>
              <a:off x="2945981" y="3179256"/>
              <a:ext cx="5227142" cy="3211511"/>
              <a:chOff x="2856154" y="3106104"/>
              <a:chExt cx="5227142" cy="3211511"/>
            </a:xfrm>
          </p:grpSpPr>
          <p:pic>
            <p:nvPicPr>
              <p:cNvPr id="13" name="Immagine 12" descr="Immagine che contiene schermata, linea, Policromia, sfuocato&#10;&#10;Descrizione generata automaticamente">
                <a:extLst>
                  <a:ext uri="{FF2B5EF4-FFF2-40B4-BE49-F238E27FC236}">
                    <a16:creationId xmlns:a16="http://schemas.microsoft.com/office/drawing/2014/main" id="{59D3BAAC-834B-3EE6-113A-36C9C1516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608" y="3106104"/>
                <a:ext cx="4361688" cy="742415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schermata, sfuocato, Policromia, sfocatura&#10;&#10;Descrizione generata automaticamente">
                <a:extLst>
                  <a:ext uri="{FF2B5EF4-FFF2-40B4-BE49-F238E27FC236}">
                    <a16:creationId xmlns:a16="http://schemas.microsoft.com/office/drawing/2014/main" id="{F741B3A6-1F14-EFD5-06DF-1AF50949C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608" y="3929136"/>
                <a:ext cx="4361688" cy="742415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schermata, aria aperta, panorama&#10;&#10;Descrizione generata automaticamente">
                <a:extLst>
                  <a:ext uri="{FF2B5EF4-FFF2-40B4-BE49-F238E27FC236}">
                    <a16:creationId xmlns:a16="http://schemas.microsoft.com/office/drawing/2014/main" id="{5EB2433D-1D72-4E39-237E-F828BDBDA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608" y="4752168"/>
                <a:ext cx="4361688" cy="742415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cielo, schermata, panorama, aria aperta&#10;&#10;Descrizione generata automaticamente">
                <a:extLst>
                  <a:ext uri="{FF2B5EF4-FFF2-40B4-BE49-F238E27FC236}">
                    <a16:creationId xmlns:a16="http://schemas.microsoft.com/office/drawing/2014/main" id="{6B639DE5-40DC-9A62-2974-D75E0053C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608" y="5575200"/>
                <a:ext cx="4361688" cy="742415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C88B89F9-D98C-6651-D90A-83218CDBA3BA}"/>
                  </a:ext>
                </a:extLst>
              </p:cNvPr>
              <p:cNvSpPr txBox="1"/>
              <p:nvPr/>
            </p:nvSpPr>
            <p:spPr>
              <a:xfrm>
                <a:off x="2856154" y="3323422"/>
                <a:ext cx="5325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D=2</a:t>
                </a:r>
                <a:endParaRPr lang="it-IT" sz="1400" dirty="0"/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3C413C16-C77B-24DF-2F2B-FD574E09BEA7}"/>
                  </a:ext>
                </a:extLst>
              </p:cNvPr>
              <p:cNvSpPr txBox="1"/>
              <p:nvPr/>
            </p:nvSpPr>
            <p:spPr>
              <a:xfrm>
                <a:off x="2856154" y="4146454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D=10</a:t>
                </a:r>
                <a:endParaRPr lang="it-IT" sz="1400" dirty="0"/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D144B9A-85F3-87BB-8548-4751FC5B3509}"/>
                  </a:ext>
                </a:extLst>
              </p:cNvPr>
              <p:cNvSpPr txBox="1"/>
              <p:nvPr/>
            </p:nvSpPr>
            <p:spPr>
              <a:xfrm>
                <a:off x="2856154" y="4969486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D=100</a:t>
                </a:r>
                <a:endParaRPr lang="it-IT" sz="1400" dirty="0"/>
              </a:p>
            </p:txBody>
          </p:sp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46DE9B4-2D96-C141-99D0-E288796B3F8C}"/>
                  </a:ext>
                </a:extLst>
              </p:cNvPr>
              <p:cNvSpPr txBox="1"/>
              <p:nvPr/>
            </p:nvSpPr>
            <p:spPr>
              <a:xfrm>
                <a:off x="2856154" y="5792518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D=200</a:t>
                </a:r>
                <a:endParaRPr lang="it-IT" sz="1400" dirty="0"/>
              </a:p>
            </p:txBody>
          </p: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303CC6BD-8E58-7C99-4140-DDD6155DBC07}"/>
                </a:ext>
              </a:extLst>
            </p:cNvPr>
            <p:cNvSpPr txBox="1"/>
            <p:nvPr/>
          </p:nvSpPr>
          <p:spPr>
            <a:xfrm>
              <a:off x="5600184" y="6390767"/>
              <a:ext cx="7841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deserts</a:t>
              </a:r>
              <a:endParaRPr lang="it-I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295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 (2/4)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Increasing the number of features </a:t>
            </a:r>
            <a:r>
              <a:rPr lang="en-US" sz="2000" dirty="0">
                <a:solidFill>
                  <a:srgbClr val="212121"/>
                </a:solidFill>
              </a:rPr>
              <a:t>extracted from the original images </a:t>
            </a:r>
            <a:r>
              <a:rPr lang="en-US" sz="2000" b="1" dirty="0">
                <a:solidFill>
                  <a:srgbClr val="212121"/>
                </a:solidFill>
              </a:rPr>
              <a:t>increases the amount of details</a:t>
            </a:r>
            <a:r>
              <a:rPr lang="en-US" sz="2000" dirty="0">
                <a:solidFill>
                  <a:srgbClr val="212121"/>
                </a:solidFill>
              </a:rPr>
              <a:t> in the generated images, up to a certain limit;</a:t>
            </a:r>
          </a:p>
        </p:txBody>
      </p:sp>
      <p:pic>
        <p:nvPicPr>
          <p:cNvPr id="13" name="Immagine 12" descr="Immagine che contiene Ambra, sfuocato, alba, schermata&#10;&#10;Descrizione generata automaticamente">
            <a:extLst>
              <a:ext uri="{FF2B5EF4-FFF2-40B4-BE49-F238E27FC236}">
                <a16:creationId xmlns:a16="http://schemas.microsoft.com/office/drawing/2014/main" id="{A8BCF2C6-64AD-7D25-5C0C-89641D11D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974" y="3048899"/>
            <a:ext cx="3335044" cy="1309005"/>
          </a:xfrm>
          <a:prstGeom prst="rect">
            <a:avLst/>
          </a:prstGeom>
        </p:spPr>
      </p:pic>
      <p:pic>
        <p:nvPicPr>
          <p:cNvPr id="15" name="Immagine 14" descr="Immagine che contiene nuvola, acqua, natura, cielo&#10;&#10;Descrizione generata automaticamente">
            <a:extLst>
              <a:ext uri="{FF2B5EF4-FFF2-40B4-BE49-F238E27FC236}">
                <a16:creationId xmlns:a16="http://schemas.microsoft.com/office/drawing/2014/main" id="{0F4E09F3-91C3-E37C-2B1E-46875A5E2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974" y="4479462"/>
            <a:ext cx="3335044" cy="1309005"/>
          </a:xfrm>
          <a:prstGeom prst="rect">
            <a:avLst/>
          </a:prstGeom>
        </p:spPr>
      </p:pic>
      <p:pic>
        <p:nvPicPr>
          <p:cNvPr id="17" name="Immagine 16" descr="Immagine che contiene Ambra, aria aperta, sfuocato, cielo&#10;&#10;Descrizione generata automaticamente">
            <a:extLst>
              <a:ext uri="{FF2B5EF4-FFF2-40B4-BE49-F238E27FC236}">
                <a16:creationId xmlns:a16="http://schemas.microsoft.com/office/drawing/2014/main" id="{650A97BD-9FE7-2C7A-0FF3-5DC4B5D0C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180" y="3048899"/>
            <a:ext cx="3335044" cy="1307338"/>
          </a:xfrm>
          <a:prstGeom prst="rect">
            <a:avLst/>
          </a:prstGeom>
        </p:spPr>
      </p:pic>
      <p:pic>
        <p:nvPicPr>
          <p:cNvPr id="19" name="Immagine 18" descr="Immagine che contiene paesaggio, aria aperta, natura, cielo&#10;&#10;Descrizione generata automaticamente">
            <a:extLst>
              <a:ext uri="{FF2B5EF4-FFF2-40B4-BE49-F238E27FC236}">
                <a16:creationId xmlns:a16="http://schemas.microsoft.com/office/drawing/2014/main" id="{F25420BB-F5A7-52CD-5A99-5AAFDD9CF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180" y="4479462"/>
            <a:ext cx="3335044" cy="1307338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1AE3A-E812-9E17-062A-C4F9C4FB647F}"/>
              </a:ext>
            </a:extLst>
          </p:cNvPr>
          <p:cNvSpPr txBox="1"/>
          <p:nvPr/>
        </p:nvSpPr>
        <p:spPr>
          <a:xfrm>
            <a:off x="1746803" y="5872360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reconstruction</a:t>
            </a:r>
          </a:p>
          <a:p>
            <a:r>
              <a:rPr lang="en-US" sz="1400" dirty="0"/>
              <a:t>F=65536 D=1024 F</a:t>
            </a:r>
            <a:r>
              <a:rPr lang="en-US" sz="1400" dirty="0">
                <a:latin typeface="Lao UI" panose="020B0502040204020203" pitchFamily="34" charset="0"/>
                <a:cs typeface="Lao UI" panose="020B0502040204020203" pitchFamily="34" charset="0"/>
              </a:rPr>
              <a:t>·</a:t>
            </a:r>
            <a:r>
              <a:rPr lang="en-US" sz="1400" dirty="0"/>
              <a:t>D=67108864</a:t>
            </a:r>
            <a:endParaRPr lang="it-IT" sz="1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281315-719B-886D-D167-09A2DBC3ACFD}"/>
              </a:ext>
            </a:extLst>
          </p:cNvPr>
          <p:cNvSpPr txBox="1"/>
          <p:nvPr/>
        </p:nvSpPr>
        <p:spPr>
          <a:xfrm>
            <a:off x="6666009" y="5872359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reconstruction</a:t>
            </a:r>
          </a:p>
          <a:p>
            <a:r>
              <a:rPr lang="en-US" sz="1400" dirty="0"/>
              <a:t>F=1048576 D=64 F</a:t>
            </a:r>
            <a:r>
              <a:rPr lang="en-US" sz="1400" dirty="0">
                <a:latin typeface="Lao UI" panose="020B0502040204020203" pitchFamily="34" charset="0"/>
                <a:cs typeface="Lao UI" panose="020B0502040204020203" pitchFamily="34" charset="0"/>
              </a:rPr>
              <a:t>·</a:t>
            </a:r>
            <a:r>
              <a:rPr lang="en-US" sz="1400" dirty="0"/>
              <a:t>D=67108864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226361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 (3/4)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Decreasing </a:t>
            </a:r>
            <a:r>
              <a:rPr lang="el-GR" sz="2000" b="1" dirty="0">
                <a:solidFill>
                  <a:srgbClr val="212121"/>
                </a:solidFill>
                <a:cs typeface="Lao UI" panose="020B0502040204020203" pitchFamily="34" charset="0"/>
              </a:rPr>
              <a:t>λ</a:t>
            </a:r>
            <a:r>
              <a:rPr lang="en-US" sz="2000" b="1" dirty="0">
                <a:solidFill>
                  <a:srgbClr val="212121"/>
                </a:solidFill>
                <a:cs typeface="Lao UI" panose="020B0502040204020203" pitchFamily="34" charset="0"/>
              </a:rPr>
              <a:t> increases the quality </a:t>
            </a:r>
            <a:r>
              <a:rPr lang="en-US" sz="2000" dirty="0">
                <a:solidFill>
                  <a:srgbClr val="212121"/>
                </a:solidFill>
                <a:cs typeface="Lao UI" panose="020B0502040204020203" pitchFamily="34" charset="0"/>
              </a:rPr>
              <a:t>of the generated images, however it also </a:t>
            </a:r>
            <a:r>
              <a:rPr lang="en-US" sz="2000" b="1" dirty="0">
                <a:solidFill>
                  <a:srgbClr val="212121"/>
                </a:solidFill>
                <a:cs typeface="Lao UI" panose="020B0502040204020203" pitchFamily="34" charset="0"/>
              </a:rPr>
              <a:t>increases the amount of outliers </a:t>
            </a:r>
            <a:r>
              <a:rPr lang="en-US" sz="2000" dirty="0">
                <a:solidFill>
                  <a:srgbClr val="212121"/>
                </a:solidFill>
                <a:cs typeface="Lao UI" panose="020B0502040204020203" pitchFamily="34" charset="0"/>
              </a:rPr>
              <a:t>in the generated images;</a:t>
            </a:r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5" name="Immagine 4" descr="Immagine che contiene Policromia, dipinto, arte, sfocatura&#10;&#10;Descrizione generata automaticamente">
            <a:extLst>
              <a:ext uri="{FF2B5EF4-FFF2-40B4-BE49-F238E27FC236}">
                <a16:creationId xmlns:a16="http://schemas.microsoft.com/office/drawing/2014/main" id="{BEAE147B-2B63-14CA-2522-8673ADA7E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09" y="3557016"/>
            <a:ext cx="1832130" cy="1832130"/>
          </a:xfrm>
          <a:prstGeom prst="rect">
            <a:avLst/>
          </a:prstGeom>
        </p:spPr>
      </p:pic>
      <p:pic>
        <p:nvPicPr>
          <p:cNvPr id="11" name="Immagine 10" descr="Immagine che contiene schermata, marrone&#10;&#10;Descrizione generata automaticamente">
            <a:extLst>
              <a:ext uri="{FF2B5EF4-FFF2-40B4-BE49-F238E27FC236}">
                <a16:creationId xmlns:a16="http://schemas.microsoft.com/office/drawing/2014/main" id="{4C85DBE2-EAE3-9561-E98B-8B4F8B761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02" y="3557017"/>
            <a:ext cx="1832129" cy="1832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507BB4-FAC5-D148-F51E-1874D4DD5929}"/>
              </a:ext>
            </a:extLst>
          </p:cNvPr>
          <p:cNvSpPr txBox="1"/>
          <p:nvPr/>
        </p:nvSpPr>
        <p:spPr>
          <a:xfrm>
            <a:off x="2628581" y="5396021"/>
            <a:ext cx="1899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high-quality</a:t>
            </a:r>
          </a:p>
          <a:p>
            <a:pPr algn="ctr"/>
            <a:r>
              <a:rPr lang="en-US" sz="1400" dirty="0"/>
              <a:t>mountain</a:t>
            </a:r>
            <a:endParaRPr lang="it-IT" sz="1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24E7A7B-B8DA-9712-2E7E-C10D21E0C1EC}"/>
              </a:ext>
            </a:extLst>
          </p:cNvPr>
          <p:cNvSpPr txBox="1"/>
          <p:nvPr/>
        </p:nvSpPr>
        <p:spPr>
          <a:xfrm>
            <a:off x="6665873" y="5396021"/>
            <a:ext cx="1899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outlier</a:t>
            </a:r>
          </a:p>
          <a:p>
            <a:pPr algn="ctr"/>
            <a:r>
              <a:rPr lang="en-US" sz="1400" dirty="0"/>
              <a:t>mountain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986525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 (4/4)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Reducing the size of the images</a:t>
            </a:r>
            <a:r>
              <a:rPr lang="en-US" sz="2000" dirty="0">
                <a:solidFill>
                  <a:srgbClr val="212121"/>
                </a:solidFill>
              </a:rPr>
              <a:t> </a:t>
            </a:r>
            <a:r>
              <a:rPr lang="en-US" sz="2000" b="1" dirty="0">
                <a:solidFill>
                  <a:srgbClr val="212121"/>
                </a:solidFill>
              </a:rPr>
              <a:t>increases the reconstruction performances of the model</a:t>
            </a:r>
            <a:r>
              <a:rPr lang="en-US" sz="2000" dirty="0">
                <a:solidFill>
                  <a:srgbClr val="212121"/>
                </a:solidFill>
              </a:rPr>
              <a:t>, but</a:t>
            </a:r>
            <a:r>
              <a:rPr lang="en-US" sz="2000" b="1" dirty="0">
                <a:solidFill>
                  <a:srgbClr val="212121"/>
                </a:solidFill>
              </a:rPr>
              <a:t> </a:t>
            </a:r>
            <a:r>
              <a:rPr lang="en-US" sz="2000" dirty="0">
                <a:solidFill>
                  <a:srgbClr val="212121"/>
                </a:solidFill>
              </a:rPr>
              <a:t>it</a:t>
            </a:r>
            <a:r>
              <a:rPr lang="en-US" sz="2000" b="1" dirty="0">
                <a:solidFill>
                  <a:srgbClr val="212121"/>
                </a:solidFill>
              </a:rPr>
              <a:t> doesn’t increase the amount of details </a:t>
            </a:r>
            <a:r>
              <a:rPr lang="en-US" sz="2000" dirty="0">
                <a:solidFill>
                  <a:srgbClr val="212121"/>
                </a:solidFill>
              </a:rPr>
              <a:t>in the generated images.</a:t>
            </a:r>
          </a:p>
        </p:txBody>
      </p:sp>
      <p:pic>
        <p:nvPicPr>
          <p:cNvPr id="6" name="Immagine 5" descr="Immagine che contiene collage, Policromia, dipinto, arte&#10;&#10;Descrizione generata automaticamente">
            <a:extLst>
              <a:ext uri="{FF2B5EF4-FFF2-40B4-BE49-F238E27FC236}">
                <a16:creationId xmlns:a16="http://schemas.microsoft.com/office/drawing/2014/main" id="{29FECD44-44A8-89D7-54D7-9B3F1E22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1" y="2954677"/>
            <a:ext cx="3702678" cy="368386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6F80A0-E94A-8002-9CCF-0D1256B343ED}"/>
              </a:ext>
            </a:extLst>
          </p:cNvPr>
          <p:cNvSpPr txBox="1"/>
          <p:nvPr/>
        </p:nvSpPr>
        <p:spPr>
          <a:xfrm>
            <a:off x="2910298" y="453500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coasts</a:t>
            </a:r>
          </a:p>
          <a:p>
            <a:r>
              <a:rPr lang="en-US" sz="1400" dirty="0"/>
              <a:t>128x128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27783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Data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2475316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Further Explorations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i="1" dirty="0">
                <a:solidFill>
                  <a:srgbClr val="212121"/>
                </a:solidFill>
              </a:rPr>
              <a:t>The amount of information contained in the condition of the CVAE may be too little</a:t>
            </a:r>
            <a:r>
              <a:rPr lang="en-US" sz="2000" dirty="0">
                <a:solidFill>
                  <a:srgbClr val="212121"/>
                </a:solidFill>
              </a:rPr>
              <a:t>, making the task of generating a landscape much more difficult (e.g. to reduce the impact of mixed landscapes, it may be possible to adopt fuzzy labels…);</a:t>
            </a:r>
          </a:p>
          <a:p>
            <a:pPr algn="just">
              <a:lnSpc>
                <a:spcPct val="100000"/>
              </a:lnSpc>
            </a:pPr>
            <a:r>
              <a:rPr lang="en-US" sz="2000" i="1" dirty="0">
                <a:solidFill>
                  <a:srgbClr val="212121"/>
                </a:solidFill>
              </a:rPr>
              <a:t>It may be too difficult to find an explicit distribution that well represents the variety of landscapes in this dataset</a:t>
            </a:r>
            <a:r>
              <a:rPr lang="en-US" sz="2000" dirty="0">
                <a:solidFill>
                  <a:srgbClr val="212121"/>
                </a:solidFill>
              </a:rPr>
              <a:t>. The results of this project should be compared with the result obtained with an implicit generative model (e.g. GAN…);</a:t>
            </a:r>
          </a:p>
          <a:p>
            <a:pPr algn="just">
              <a:lnSpc>
                <a:spcPct val="100000"/>
              </a:lnSpc>
            </a:pPr>
            <a:r>
              <a:rPr lang="en-US" sz="2000" i="1" dirty="0">
                <a:solidFill>
                  <a:srgbClr val="212121"/>
                </a:solidFill>
              </a:rPr>
              <a:t>More time could be invested to experiment with more advanced auto-encoding</a:t>
            </a:r>
            <a:r>
              <a:rPr lang="en-US" sz="2000" b="1" i="1" dirty="0">
                <a:solidFill>
                  <a:srgbClr val="212121"/>
                </a:solidFill>
              </a:rPr>
              <a:t> </a:t>
            </a:r>
            <a:r>
              <a:rPr lang="en-US" sz="2000" i="1" dirty="0">
                <a:solidFill>
                  <a:srgbClr val="212121"/>
                </a:solidFill>
              </a:rPr>
              <a:t>techniques </a:t>
            </a:r>
            <a:r>
              <a:rPr lang="en-US" sz="2000" dirty="0">
                <a:solidFill>
                  <a:srgbClr val="212121"/>
                </a:solidFill>
              </a:rPr>
              <a:t>(e.g. skip connections…). </a:t>
            </a:r>
          </a:p>
        </p:txBody>
      </p:sp>
    </p:spTree>
    <p:extLst>
      <p:ext uri="{BB962C8B-B14F-4D97-AF65-F5344CB8AC3E}">
        <p14:creationId xmlns:p14="http://schemas.microsoft.com/office/powerpoint/2010/main" val="3278386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94708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0"/>
            <a:ext cx="10378440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79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training will be based on the </a:t>
            </a:r>
            <a:r>
              <a:rPr lang="en-US" sz="2000" dirty="0">
                <a:hlinkClick r:id="rId3"/>
              </a:rPr>
              <a:t>Landscape Recognition Dataset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 available on </a:t>
            </a:r>
            <a:r>
              <a:rPr lang="en-US" sz="2000" b="1" dirty="0"/>
              <a:t>Kaggle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 which contains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12.000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 images of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Coasts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Deserts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Forests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Glaciers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 and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Mountains</a:t>
            </a:r>
            <a:r>
              <a:rPr lang="en-US" sz="2000" dirty="0">
                <a:solidFill>
                  <a:srgbClr val="212121"/>
                </a:solidFill>
              </a:rPr>
              <a:t>. The dataset is </a:t>
            </a:r>
            <a:r>
              <a:rPr lang="en-US" sz="2000" b="1" dirty="0">
                <a:solidFill>
                  <a:srgbClr val="212121"/>
                </a:solidFill>
              </a:rPr>
              <a:t>balanced</a:t>
            </a:r>
            <a:r>
              <a:rPr lang="en-US" sz="2000" dirty="0">
                <a:solidFill>
                  <a:srgbClr val="212121"/>
                </a:solidFill>
              </a:rPr>
              <a:t> with respect to the landscape types.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212121"/>
                </a:solidFill>
              </a:rPr>
              <a:t>Each object of the dataset is a </a:t>
            </a:r>
            <a:r>
              <a:rPr lang="en-US" sz="2000" dirty="0">
                <a:solidFill>
                  <a:srgbClr val="212121"/>
                </a:solidFill>
                <a:hlinkClick r:id="rId4"/>
              </a:rPr>
              <a:t>TFRecord</a:t>
            </a:r>
            <a:r>
              <a:rPr lang="en-US" sz="2000" b="1" dirty="0">
                <a:solidFill>
                  <a:srgbClr val="212121"/>
                </a:solidFill>
              </a:rPr>
              <a:t> </a:t>
            </a:r>
            <a:r>
              <a:rPr lang="en-US" sz="2000" dirty="0">
                <a:solidFill>
                  <a:srgbClr val="212121"/>
                </a:solidFill>
              </a:rPr>
              <a:t>containing a </a:t>
            </a:r>
            <a:r>
              <a:rPr lang="en-US" sz="2000" b="1" dirty="0">
                <a:solidFill>
                  <a:srgbClr val="212121"/>
                </a:solidFill>
              </a:rPr>
              <a:t>256x256 RGB</a:t>
            </a:r>
            <a:r>
              <a:rPr lang="en-US" sz="2000" dirty="0">
                <a:solidFill>
                  <a:srgbClr val="212121"/>
                </a:solidFill>
              </a:rPr>
              <a:t> image bound to a </a:t>
            </a:r>
            <a:r>
              <a:rPr lang="en-US" sz="2000" b="1" dirty="0">
                <a:solidFill>
                  <a:srgbClr val="212121"/>
                </a:solidFill>
              </a:rPr>
              <a:t>numerical</a:t>
            </a:r>
            <a:r>
              <a:rPr lang="en-US" sz="2000" dirty="0">
                <a:solidFill>
                  <a:srgbClr val="212121"/>
                </a:solidFill>
              </a:rPr>
              <a:t> label.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0A77AF33-1078-C9A0-FB43-8B9F512C9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208008"/>
              </p:ext>
            </p:extLst>
          </p:nvPr>
        </p:nvGraphicFramePr>
        <p:xfrm>
          <a:off x="5823999" y="4307094"/>
          <a:ext cx="26727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357">
                  <a:extLst>
                    <a:ext uri="{9D8B030D-6E8A-4147-A177-3AD203B41FA5}">
                      <a16:colId xmlns:a16="http://schemas.microsoft.com/office/drawing/2014/main" val="3613907340"/>
                    </a:ext>
                  </a:extLst>
                </a:gridCol>
                <a:gridCol w="1336357">
                  <a:extLst>
                    <a:ext uri="{9D8B030D-6E8A-4147-A177-3AD203B41FA5}">
                      <a16:colId xmlns:a16="http://schemas.microsoft.com/office/drawing/2014/main" val="2301916470"/>
                    </a:ext>
                  </a:extLst>
                </a:gridCol>
              </a:tblGrid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 Name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 Id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825124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Coast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43172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Desert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7908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106670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Glacier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553183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Mountain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21583"/>
                  </a:ext>
                </a:extLst>
              </a:tr>
            </a:tbl>
          </a:graphicData>
        </a:graphic>
      </p:graphicFrame>
      <p:grpSp>
        <p:nvGrpSpPr>
          <p:cNvPr id="24" name="Gruppo 23">
            <a:extLst>
              <a:ext uri="{FF2B5EF4-FFF2-40B4-BE49-F238E27FC236}">
                <a16:creationId xmlns:a16="http://schemas.microsoft.com/office/drawing/2014/main" id="{B895B2B9-A7EB-A7E4-78A0-348A1542140D}"/>
              </a:ext>
            </a:extLst>
          </p:cNvPr>
          <p:cNvGrpSpPr/>
          <p:nvPr/>
        </p:nvGrpSpPr>
        <p:grpSpPr>
          <a:xfrm>
            <a:off x="2334768" y="4234750"/>
            <a:ext cx="3383917" cy="2201737"/>
            <a:chOff x="2334768" y="3908639"/>
            <a:chExt cx="3383917" cy="2201737"/>
          </a:xfrm>
        </p:grpSpPr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163DFA60-9A61-0D51-A112-5A08C78AD596}"/>
                </a:ext>
              </a:extLst>
            </p:cNvPr>
            <p:cNvCxnSpPr>
              <a:cxnSpLocks/>
            </p:cNvCxnSpPr>
            <p:nvPr/>
          </p:nvCxnSpPr>
          <p:spPr>
            <a:xfrm>
              <a:off x="4760600" y="4438142"/>
              <a:ext cx="958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magine 12" descr="Immagine che contiene natura, nuvola, acqua, aria aperta&#10;&#10;Descrizione generata automaticamente">
              <a:extLst>
                <a:ext uri="{FF2B5EF4-FFF2-40B4-BE49-F238E27FC236}">
                  <a16:creationId xmlns:a16="http://schemas.microsoft.com/office/drawing/2014/main" id="{5D665A92-8249-29A7-73CC-8FD8FB69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1466" y="3908639"/>
              <a:ext cx="1965626" cy="1973488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B0F6F2C-1FC5-49BD-2EAB-3407F122AF5F}"/>
                </a:ext>
              </a:extLst>
            </p:cNvPr>
            <p:cNvSpPr txBox="1"/>
            <p:nvPr/>
          </p:nvSpPr>
          <p:spPr>
            <a:xfrm>
              <a:off x="2334768" y="4741494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256</a:t>
              </a:r>
              <a:endParaRPr lang="it-IT" sz="1400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1B1559B-D0CB-B843-877F-C9F120DE0273}"/>
                </a:ext>
              </a:extLst>
            </p:cNvPr>
            <p:cNvSpPr txBox="1"/>
            <p:nvPr/>
          </p:nvSpPr>
          <p:spPr>
            <a:xfrm>
              <a:off x="3492867" y="5802599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256</a:t>
              </a:r>
              <a:endParaRPr lang="it-I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25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7D2E1F-B423-010F-A79B-D6D71588CF57}"/>
              </a:ext>
            </a:extLst>
          </p:cNvPr>
          <p:cNvSpPr txBox="1"/>
          <p:nvPr/>
        </p:nvSpPr>
        <p:spPr>
          <a:xfrm>
            <a:off x="2696067" y="6075150"/>
            <a:ext cx="573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F</a:t>
            </a:r>
            <a:r>
              <a:rPr lang="it-IT" sz="1200" dirty="0"/>
              <a:t>1. A sample of 25 images extracted from the dataset. Each column contains some pictures of a specific landscape type. In order: </a:t>
            </a:r>
            <a:r>
              <a:rPr lang="it-IT" sz="1200" i="1" dirty="0"/>
              <a:t>Coasts</a:t>
            </a:r>
            <a:r>
              <a:rPr lang="it-IT" sz="1200" dirty="0"/>
              <a:t>, </a:t>
            </a:r>
            <a:r>
              <a:rPr lang="it-IT" sz="1200" i="1" dirty="0"/>
              <a:t>Deserts</a:t>
            </a:r>
            <a:r>
              <a:rPr lang="it-IT" sz="1200" dirty="0"/>
              <a:t>, </a:t>
            </a:r>
            <a:r>
              <a:rPr lang="it-IT" sz="1200" i="1" dirty="0"/>
              <a:t>Forests</a:t>
            </a:r>
            <a:r>
              <a:rPr lang="it-IT" sz="1200" dirty="0"/>
              <a:t>, </a:t>
            </a:r>
            <a:r>
              <a:rPr lang="it-IT" sz="1200" i="1" dirty="0"/>
              <a:t>Glaciers</a:t>
            </a:r>
            <a:r>
              <a:rPr lang="it-IT" sz="1200" dirty="0"/>
              <a:t> and </a:t>
            </a:r>
            <a:r>
              <a:rPr lang="it-IT" sz="1200" i="1" dirty="0"/>
              <a:t>Mountains</a:t>
            </a:r>
            <a:r>
              <a:rPr lang="it-IT" sz="1200" dirty="0"/>
              <a:t> (as labelled within the dataset).</a:t>
            </a:r>
            <a:endParaRPr lang="en-US" sz="1200" dirty="0"/>
          </a:p>
        </p:txBody>
      </p:sp>
      <p:pic>
        <p:nvPicPr>
          <p:cNvPr id="6" name="Immagine 5" descr="Immagine che contiene acqua, collage, albero, schermata&#10;&#10;Descrizione generata automaticamente">
            <a:extLst>
              <a:ext uri="{FF2B5EF4-FFF2-40B4-BE49-F238E27FC236}">
                <a16:creationId xmlns:a16="http://schemas.microsoft.com/office/drawing/2014/main" id="{0F08C056-A43A-D81C-AF3C-D60705F4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21185"/>
            <a:ext cx="5734340" cy="57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7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natura, montagna, paesaggio, neve&#10;&#10;Descrizione generata automaticamente">
            <a:extLst>
              <a:ext uri="{FF2B5EF4-FFF2-40B4-BE49-F238E27FC236}">
                <a16:creationId xmlns:a16="http://schemas.microsoft.com/office/drawing/2014/main" id="{B997DF9F-172C-9F52-4157-918A1583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8" y="3268596"/>
            <a:ext cx="2286005" cy="2496317"/>
          </a:xfrm>
          <a:prstGeom prst="rect">
            <a:avLst/>
          </a:prstGeom>
        </p:spPr>
      </p:pic>
      <p:pic>
        <p:nvPicPr>
          <p:cNvPr id="10" name="Immagine 9" descr="Immagine che contiene nuvola, paesaggio, natura, aria aperta&#10;&#10;Descrizione generata automaticamente">
            <a:extLst>
              <a:ext uri="{FF2B5EF4-FFF2-40B4-BE49-F238E27FC236}">
                <a16:creationId xmlns:a16="http://schemas.microsoft.com/office/drawing/2014/main" id="{AAE4750C-AAD1-EB0E-5A8A-B51775C7D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96" y="3268596"/>
            <a:ext cx="2286005" cy="24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Mixed Landscapes</a:t>
            </a:r>
            <a:r>
              <a:rPr lang="en-US" sz="2000" dirty="0">
                <a:solidFill>
                  <a:srgbClr val="212121"/>
                </a:solidFill>
              </a:rPr>
              <a:t>: landscapes are often a mix of different landscape types. The model will have to deal with </a:t>
            </a:r>
            <a:r>
              <a:rPr lang="en-US" sz="2000" b="1" dirty="0">
                <a:solidFill>
                  <a:srgbClr val="212121"/>
                </a:solidFill>
              </a:rPr>
              <a:t>outliers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</p:txBody>
      </p:sp>
      <p:pic>
        <p:nvPicPr>
          <p:cNvPr id="5" name="Immagine 4" descr="Immagine che contiene albero, nuvola, aria aperta, paesaggio&#10;&#10;Descrizione generata automaticamente">
            <a:extLst>
              <a:ext uri="{FF2B5EF4-FFF2-40B4-BE49-F238E27FC236}">
                <a16:creationId xmlns:a16="http://schemas.microsoft.com/office/drawing/2014/main" id="{439764C6-B8C7-D88E-A8ED-6F0559D88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0" y="3268596"/>
            <a:ext cx="2286005" cy="24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mammifero, cammello, aria aperta, Animale terrestre&#10;&#10;Descrizione generata automaticamente">
            <a:extLst>
              <a:ext uri="{FF2B5EF4-FFF2-40B4-BE49-F238E27FC236}">
                <a16:creationId xmlns:a16="http://schemas.microsoft.com/office/drawing/2014/main" id="{D908474C-3EBB-A888-AA26-39EB13A7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85" y="3268214"/>
            <a:ext cx="2286005" cy="24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Secondary Subject</a:t>
            </a:r>
            <a:r>
              <a:rPr lang="en-US" sz="2000" dirty="0">
                <a:solidFill>
                  <a:srgbClr val="212121"/>
                </a:solidFill>
              </a:rPr>
              <a:t>: landscapes are often a background for the main subjects of the pictures. The model will have to deal with </a:t>
            </a:r>
            <a:r>
              <a:rPr lang="en-US" sz="2000" b="1" dirty="0">
                <a:solidFill>
                  <a:srgbClr val="212121"/>
                </a:solidFill>
              </a:rPr>
              <a:t>noise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</p:txBody>
      </p:sp>
      <p:pic>
        <p:nvPicPr>
          <p:cNvPr id="5" name="Immagine 4" descr="Immagine che contiene mammifero, grande felino, Animale terrestre, fauna&#10;&#10;Descrizione generata automaticamente">
            <a:extLst>
              <a:ext uri="{FF2B5EF4-FFF2-40B4-BE49-F238E27FC236}">
                <a16:creationId xmlns:a16="http://schemas.microsoft.com/office/drawing/2014/main" id="{7B6A8129-0485-4560-83A4-8517D17E6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37" y="3268213"/>
            <a:ext cx="2286005" cy="2496317"/>
          </a:xfrm>
          <a:prstGeom prst="rect">
            <a:avLst/>
          </a:prstGeom>
        </p:spPr>
      </p:pic>
      <p:pic>
        <p:nvPicPr>
          <p:cNvPr id="9" name="Immagine 8" descr="Immagine che contiene edificio, albero, aria aperta, pianta&#10;&#10;Descrizione generata automaticamente">
            <a:extLst>
              <a:ext uri="{FF2B5EF4-FFF2-40B4-BE49-F238E27FC236}">
                <a16:creationId xmlns:a16="http://schemas.microsoft.com/office/drawing/2014/main" id="{AB33553D-0A2E-78E3-715F-807E0B2FA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89" y="3268214"/>
            <a:ext cx="2286005" cy="24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4571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5593</TotalTime>
  <Words>1928</Words>
  <Application>Microsoft Office PowerPoint</Application>
  <PresentationFormat>Widescreen</PresentationFormat>
  <Paragraphs>407</Paragraphs>
  <Slides>52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60" baseType="lpstr">
      <vt:lpstr>Arial</vt:lpstr>
      <vt:lpstr>Calibri</vt:lpstr>
      <vt:lpstr>Cambria Math</vt:lpstr>
      <vt:lpstr>Century Schoolbook</vt:lpstr>
      <vt:lpstr>Consolas</vt:lpstr>
      <vt:lpstr>Lao UI</vt:lpstr>
      <vt:lpstr>Wingdings 2</vt:lpstr>
      <vt:lpstr>View</vt:lpstr>
      <vt:lpstr>Landscape Generation</vt:lpstr>
      <vt:lpstr>Business Understanding</vt:lpstr>
      <vt:lpstr>Problem</vt:lpstr>
      <vt:lpstr>Strategy</vt:lpstr>
      <vt:lpstr>Data Understanding</vt:lpstr>
      <vt:lpstr>Dataset</vt:lpstr>
      <vt:lpstr>Presentazione standard di PowerPoint</vt:lpstr>
      <vt:lpstr>Observations (1/3)</vt:lpstr>
      <vt:lpstr>Observations (2/3)</vt:lpstr>
      <vt:lpstr>Observations (3/3)</vt:lpstr>
      <vt:lpstr>Data Preparation</vt:lpstr>
      <vt:lpstr>Parsing</vt:lpstr>
      <vt:lpstr>Filtering</vt:lpstr>
      <vt:lpstr>Cropping</vt:lpstr>
      <vt:lpstr>Resizing</vt:lpstr>
      <vt:lpstr>Normalization</vt:lpstr>
      <vt:lpstr>One-Hot Encoding</vt:lpstr>
      <vt:lpstr>Grayscale Augmentation</vt:lpstr>
      <vt:lpstr>Cut-Out Augmentation</vt:lpstr>
      <vt:lpstr>Observations</vt:lpstr>
      <vt:lpstr>Modelling</vt:lpstr>
      <vt:lpstr>CVAE</vt:lpstr>
      <vt:lpstr>Narrow Variant</vt:lpstr>
      <vt:lpstr>AlexNet Variant</vt:lpstr>
      <vt:lpstr>Wide Variant</vt:lpstr>
      <vt:lpstr>Improved CVAE</vt:lpstr>
      <vt:lpstr>AE</vt:lpstr>
      <vt:lpstr>VAE</vt:lpstr>
      <vt:lpstr>Evaluation</vt:lpstr>
      <vt:lpstr>Reconstruction</vt:lpstr>
      <vt:lpstr>Regularization</vt:lpstr>
      <vt:lpstr>Generation Quality</vt:lpstr>
      <vt:lpstr>Results</vt:lpstr>
      <vt:lpstr>Performances</vt:lpstr>
      <vt:lpstr>Narrow Variant (1/3)</vt:lpstr>
      <vt:lpstr>Narrow Variant (2/3)</vt:lpstr>
      <vt:lpstr>Narrow Variant (3/3)</vt:lpstr>
      <vt:lpstr>AlexNet Variant (1/3)</vt:lpstr>
      <vt:lpstr>AlexNet Variant (2/3)</vt:lpstr>
      <vt:lpstr>AlexNet Variant (3/3)</vt:lpstr>
      <vt:lpstr>Improved Wide Variant (1/3)</vt:lpstr>
      <vt:lpstr>Improved Wide Variant (2/3)</vt:lpstr>
      <vt:lpstr>Improved Wide Variant (3/3)</vt:lpstr>
      <vt:lpstr>AE</vt:lpstr>
      <vt:lpstr>VAE</vt:lpstr>
      <vt:lpstr>Conclusions (1/4)</vt:lpstr>
      <vt:lpstr>Conclusions (2/4)</vt:lpstr>
      <vt:lpstr>Conclusions (3/4)</vt:lpstr>
      <vt:lpstr>Conclusions (4/4)</vt:lpstr>
      <vt:lpstr>Further Explorations</vt:lpstr>
      <vt:lpstr>Thank you.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ChessGame Web Application</dc:title>
  <dc:creator>Jahrim Gabriele Cesario</dc:creator>
  <cp:lastModifiedBy>Jahrim Gabriele Cesario</cp:lastModifiedBy>
  <cp:revision>26</cp:revision>
  <dcterms:created xsi:type="dcterms:W3CDTF">2023-09-20T07:31:16Z</dcterms:created>
  <dcterms:modified xsi:type="dcterms:W3CDTF">2023-12-08T17:29:13Z</dcterms:modified>
</cp:coreProperties>
</file>